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7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453846-5F75-432F-ACF3-1EF170AA5C39}"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4207030271"/>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453846-5F75-432F-ACF3-1EF170AA5C39}"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127868522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453846-5F75-432F-ACF3-1EF170AA5C39}"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327623453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453846-5F75-432F-ACF3-1EF170AA5C39}"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3130590471"/>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453846-5F75-432F-ACF3-1EF170AA5C39}" type="datetimeFigureOut">
              <a:rPr lang="en-US" smtClean="0"/>
              <a:t>5/5/2016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2497828108"/>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453846-5F75-432F-ACF3-1EF170AA5C39}" type="datetimeFigureOut">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6318419"/>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453846-5F75-432F-ACF3-1EF170AA5C39}" type="datetimeFigureOut">
              <a:rPr lang="en-US" smtClean="0"/>
              <a:t>5/5/2016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1274880371"/>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453846-5F75-432F-ACF3-1EF170AA5C39}" type="datetimeFigureOut">
              <a:rPr lang="en-US" smtClean="0"/>
              <a:t>5/5/2016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2376489794"/>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53846-5F75-432F-ACF3-1EF170AA5C39}" type="datetimeFigureOut">
              <a:rPr lang="en-US" smtClean="0"/>
              <a:t>5/5/2016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197617645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53846-5F75-432F-ACF3-1EF170AA5C39}" type="datetimeFigureOut">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2865259136"/>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53846-5F75-432F-ACF3-1EF170AA5C39}" type="datetimeFigureOut">
              <a:rPr lang="en-US" smtClean="0"/>
              <a:t>5/5/2016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DFB1-920C-4C2C-998B-909AE6EA9F46}" type="slidenum">
              <a:rPr lang="en-US" smtClean="0"/>
              <a:t>‹#›</a:t>
            </a:fld>
            <a:endParaRPr lang="en-US"/>
          </a:p>
        </p:txBody>
      </p:sp>
    </p:spTree>
    <p:extLst>
      <p:ext uri="{BB962C8B-B14F-4D97-AF65-F5344CB8AC3E}">
        <p14:creationId xmlns:p14="http://schemas.microsoft.com/office/powerpoint/2010/main" val="4140892258"/>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53846-5F75-432F-ACF3-1EF170AA5C39}" type="datetimeFigureOut">
              <a:rPr lang="en-US" smtClean="0"/>
              <a:t>5/5/2016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DFB1-920C-4C2C-998B-909AE6EA9F46}" type="slidenum">
              <a:rPr lang="en-US" smtClean="0"/>
              <a:t>‹#›</a:t>
            </a:fld>
            <a:endParaRPr lang="en-US"/>
          </a:p>
        </p:txBody>
      </p:sp>
    </p:spTree>
    <p:extLst>
      <p:ext uri="{BB962C8B-B14F-4D97-AF65-F5344CB8AC3E}">
        <p14:creationId xmlns:p14="http://schemas.microsoft.com/office/powerpoint/2010/main" val="500961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450" y="1060450"/>
            <a:ext cx="6261100" cy="4737100"/>
          </a:xfrm>
          <a:prstGeom prst="rect">
            <a:avLst/>
          </a:prstGeom>
        </p:spPr>
      </p:pic>
    </p:spTree>
    <p:extLst>
      <p:ext uri="{BB962C8B-B14F-4D97-AF65-F5344CB8AC3E}">
        <p14:creationId xmlns:p14="http://schemas.microsoft.com/office/powerpoint/2010/main" val="4078636922"/>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554545"/>
          </a:xfrm>
          <a:prstGeom prst="rect">
            <a:avLst/>
          </a:prstGeom>
          <a:noFill/>
        </p:spPr>
        <p:txBody>
          <a:bodyPr wrap="square" rtlCol="0">
            <a:spAutoFit/>
          </a:bodyPr>
          <a:lstStyle/>
          <a:p>
            <a:pPr lvl="0"/>
            <a:r>
              <a:rPr lang="en-US" sz="3200" dirty="0">
                <a:solidFill>
                  <a:schemeClr val="bg1"/>
                </a:solidFill>
              </a:rPr>
              <a:t>2 Timothy 2.2 NLT:  You have heard me teach things that have been confirmed by many reliable </a:t>
            </a:r>
            <a:endParaRPr lang="en-US" sz="3200" dirty="0" smtClean="0">
              <a:solidFill>
                <a:schemeClr val="bg1"/>
              </a:solidFill>
            </a:endParaRPr>
          </a:p>
          <a:p>
            <a:pPr lvl="0"/>
            <a:r>
              <a:rPr lang="en-US" sz="3200" dirty="0" smtClean="0">
                <a:solidFill>
                  <a:schemeClr val="bg1"/>
                </a:solidFill>
              </a:rPr>
              <a:t>witnesses</a:t>
            </a:r>
            <a:r>
              <a:rPr lang="en-US" sz="3200" dirty="0">
                <a:solidFill>
                  <a:schemeClr val="bg1"/>
                </a:solidFill>
              </a:rPr>
              <a:t>. Now teach these truths to </a:t>
            </a:r>
            <a:r>
              <a:rPr lang="en-US" sz="3200" dirty="0" smtClean="0">
                <a:solidFill>
                  <a:schemeClr val="bg1"/>
                </a:solidFill>
              </a:rPr>
              <a:t>other</a:t>
            </a:r>
          </a:p>
          <a:p>
            <a:pPr lvl="0"/>
            <a:r>
              <a:rPr lang="en-US" sz="3200" dirty="0" smtClean="0">
                <a:solidFill>
                  <a:schemeClr val="bg1"/>
                </a:solidFill>
              </a:rPr>
              <a:t>trustworthy </a:t>
            </a:r>
            <a:r>
              <a:rPr lang="en-US" sz="3200" dirty="0">
                <a:solidFill>
                  <a:schemeClr val="bg1"/>
                </a:solidFill>
              </a:rPr>
              <a:t>people who will be able to </a:t>
            </a:r>
            <a:endParaRPr lang="en-US" sz="3200" dirty="0" smtClean="0">
              <a:solidFill>
                <a:schemeClr val="bg1"/>
              </a:solidFill>
            </a:endParaRPr>
          </a:p>
          <a:p>
            <a:pPr lvl="0"/>
            <a:r>
              <a:rPr lang="en-US" sz="3200" dirty="0" smtClean="0">
                <a:solidFill>
                  <a:schemeClr val="bg1"/>
                </a:solidFill>
              </a:rPr>
              <a:t>pass </a:t>
            </a:r>
            <a:r>
              <a:rPr lang="en-US" sz="3200" dirty="0">
                <a:solidFill>
                  <a:schemeClr val="bg1"/>
                </a:solidFill>
              </a:rPr>
              <a:t>them on to others.</a:t>
            </a:r>
          </a:p>
        </p:txBody>
      </p:sp>
      <p:grpSp>
        <p:nvGrpSpPr>
          <p:cNvPr id="4" name="Group 40"/>
          <p:cNvGrpSpPr/>
          <p:nvPr/>
        </p:nvGrpSpPr>
        <p:grpSpPr>
          <a:xfrm>
            <a:off x="7282249" y="613024"/>
            <a:ext cx="1861751" cy="6244976"/>
            <a:chOff x="76200" y="381000"/>
            <a:chExt cx="1752600" cy="5867400"/>
          </a:xfrm>
        </p:grpSpPr>
        <p:grpSp>
          <p:nvGrpSpPr>
            <p:cNvPr id="5" name="Group 10"/>
            <p:cNvGrpSpPr/>
            <p:nvPr/>
          </p:nvGrpSpPr>
          <p:grpSpPr>
            <a:xfrm>
              <a:off x="76200" y="381000"/>
              <a:ext cx="1752600" cy="5867400"/>
              <a:chOff x="304800" y="381000"/>
              <a:chExt cx="1752600" cy="5867400"/>
            </a:xfrm>
          </p:grpSpPr>
          <p:sp>
            <p:nvSpPr>
              <p:cNvPr id="8" name="Oval 7"/>
              <p:cNvSpPr/>
              <p:nvPr/>
            </p:nvSpPr>
            <p:spPr>
              <a:xfrm>
                <a:off x="304800" y="3810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rPr>
                  <a:t>God</a:t>
                </a:r>
              </a:p>
            </p:txBody>
          </p:sp>
          <p:sp>
            <p:nvSpPr>
              <p:cNvPr id="9" name="Oval 8"/>
              <p:cNvSpPr/>
              <p:nvPr/>
            </p:nvSpPr>
            <p:spPr>
              <a:xfrm>
                <a:off x="304800" y="24384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Church</a:t>
                </a:r>
                <a:endParaRPr lang="en-US" sz="2800" b="1" dirty="0">
                  <a:solidFill>
                    <a:prstClr val="black"/>
                  </a:solidFill>
                </a:endParaRPr>
              </a:p>
            </p:txBody>
          </p:sp>
          <p:sp>
            <p:nvSpPr>
              <p:cNvPr id="10" name="Oval 9"/>
              <p:cNvSpPr/>
              <p:nvPr/>
            </p:nvSpPr>
            <p:spPr>
              <a:xfrm>
                <a:off x="304800" y="44958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smtClean="0">
                    <a:solidFill>
                      <a:prstClr val="black"/>
                    </a:solidFill>
                  </a:rPr>
                  <a:t>Peoples</a:t>
                </a:r>
                <a:endParaRPr lang="en-US" sz="2800" b="1" dirty="0">
                  <a:solidFill>
                    <a:prstClr val="black"/>
                  </a:solidFill>
                </a:endParaRPr>
              </a:p>
            </p:txBody>
          </p:sp>
        </p:grpSp>
        <p:sp>
          <p:nvSpPr>
            <p:cNvPr id="6" name="Rectangle 14"/>
            <p:cNvSpPr>
              <a:spLocks noChangeArrowheads="1"/>
            </p:cNvSpPr>
            <p:nvPr/>
          </p:nvSpPr>
          <p:spPr bwMode="auto">
            <a:xfrm>
              <a:off x="838200" y="21336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sp>
          <p:nvSpPr>
            <p:cNvPr id="7" name="Rectangle 6"/>
            <p:cNvSpPr>
              <a:spLocks noChangeArrowheads="1"/>
            </p:cNvSpPr>
            <p:nvPr/>
          </p:nvSpPr>
          <p:spPr bwMode="auto">
            <a:xfrm>
              <a:off x="838200" y="41910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grpSp>
      <p:pic>
        <p:nvPicPr>
          <p:cNvPr id="11" name="Picture 2" descr="D:\Pictures\roll1\IMG_57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94" t="21109" r="50004" b="33885"/>
          <a:stretch/>
        </p:blipFill>
        <p:spPr bwMode="auto">
          <a:xfrm>
            <a:off x="0" y="2651760"/>
            <a:ext cx="6455169"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05164"/>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509200"/>
          </a:xfrm>
          <a:prstGeom prst="rect">
            <a:avLst/>
          </a:prstGeom>
          <a:noFill/>
        </p:spPr>
        <p:txBody>
          <a:bodyPr wrap="square" rtlCol="0">
            <a:spAutoFit/>
          </a:bodyPr>
          <a:lstStyle/>
          <a:p>
            <a:pPr lvl="0"/>
            <a:r>
              <a:rPr lang="en-US" sz="3200" dirty="0">
                <a:solidFill>
                  <a:schemeClr val="bg1"/>
                </a:solidFill>
              </a:rPr>
              <a:t>Hebrews 5.11-14 NET:  On this topic </a:t>
            </a:r>
            <a:r>
              <a:rPr lang="en-US" sz="3200" dirty="0" smtClean="0">
                <a:solidFill>
                  <a:schemeClr val="bg1"/>
                </a:solidFill>
              </a:rPr>
              <a:t>we </a:t>
            </a:r>
            <a:r>
              <a:rPr lang="en-US" sz="3200" dirty="0">
                <a:solidFill>
                  <a:schemeClr val="bg1"/>
                </a:solidFill>
              </a:rPr>
              <a:t>have much to say and it is difficult to explain, since you have become sluggish in hearing.  For </a:t>
            </a:r>
            <a:r>
              <a:rPr lang="en-US" sz="3200" dirty="0">
                <a:solidFill>
                  <a:srgbClr val="FFFF00"/>
                </a:solidFill>
              </a:rPr>
              <a:t>though you should in fact be teachers by this time</a:t>
            </a:r>
            <a:r>
              <a:rPr lang="en-US" sz="3200" dirty="0">
                <a:solidFill>
                  <a:schemeClr val="bg1"/>
                </a:solidFill>
              </a:rPr>
              <a:t>, you need someone to teach you the beginning elements of God's utterances. You have gone back to needing milk, not solid food.  For everyone who lives on milk is inexperienced in the message of righteousness, because he is an infant.  But solid food is for the mature, whose perceptions are trained by practice to discern both good and evil.</a:t>
            </a:r>
          </a:p>
        </p:txBody>
      </p:sp>
    </p:spTree>
    <p:extLst>
      <p:ext uri="{BB962C8B-B14F-4D97-AF65-F5344CB8AC3E}">
        <p14:creationId xmlns:p14="http://schemas.microsoft.com/office/powerpoint/2010/main" val="1905659122"/>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3539430"/>
          </a:xfrm>
          <a:prstGeom prst="rect">
            <a:avLst/>
          </a:prstGeom>
          <a:noFill/>
        </p:spPr>
        <p:txBody>
          <a:bodyPr wrap="square" rtlCol="0">
            <a:spAutoFit/>
          </a:bodyPr>
          <a:lstStyle/>
          <a:p>
            <a:pPr lvl="0"/>
            <a:r>
              <a:rPr lang="en-US" sz="3200" dirty="0">
                <a:solidFill>
                  <a:schemeClr val="bg1"/>
                </a:solidFill>
              </a:rPr>
              <a:t>Colossians 3.16 NET:   Let the word of Christ dwell in you richly, teaching and exhorting one another with all wisdom, singing </a:t>
            </a:r>
            <a:endParaRPr lang="en-US" sz="3200" dirty="0" smtClean="0">
              <a:solidFill>
                <a:schemeClr val="bg1"/>
              </a:solidFill>
            </a:endParaRPr>
          </a:p>
          <a:p>
            <a:pPr lvl="0"/>
            <a:r>
              <a:rPr lang="en-US" sz="3200" dirty="0" smtClean="0">
                <a:solidFill>
                  <a:schemeClr val="bg1"/>
                </a:solidFill>
              </a:rPr>
              <a:t>psalms</a:t>
            </a:r>
            <a:r>
              <a:rPr lang="en-US" sz="3200" dirty="0">
                <a:solidFill>
                  <a:schemeClr val="bg1"/>
                </a:solidFill>
              </a:rPr>
              <a:t>, hymns, and </a:t>
            </a:r>
            <a:endParaRPr lang="en-US" sz="3200" dirty="0" smtClean="0">
              <a:solidFill>
                <a:schemeClr val="bg1"/>
              </a:solidFill>
            </a:endParaRPr>
          </a:p>
          <a:p>
            <a:pPr lvl="0"/>
            <a:r>
              <a:rPr lang="en-US" sz="3200" dirty="0" smtClean="0">
                <a:solidFill>
                  <a:schemeClr val="bg1"/>
                </a:solidFill>
              </a:rPr>
              <a:t>spiritual </a:t>
            </a:r>
            <a:r>
              <a:rPr lang="en-US" sz="3200" dirty="0">
                <a:solidFill>
                  <a:schemeClr val="bg1"/>
                </a:solidFill>
              </a:rPr>
              <a:t>songs, all </a:t>
            </a:r>
            <a:endParaRPr lang="en-US" sz="3200" dirty="0" smtClean="0">
              <a:solidFill>
                <a:schemeClr val="bg1"/>
              </a:solidFill>
            </a:endParaRPr>
          </a:p>
          <a:p>
            <a:pPr lvl="0"/>
            <a:r>
              <a:rPr lang="en-US" sz="3200" dirty="0" smtClean="0">
                <a:solidFill>
                  <a:schemeClr val="bg1"/>
                </a:solidFill>
              </a:rPr>
              <a:t>with grace </a:t>
            </a:r>
            <a:r>
              <a:rPr lang="en-US" sz="3200" dirty="0">
                <a:solidFill>
                  <a:schemeClr val="bg1"/>
                </a:solidFill>
              </a:rPr>
              <a:t>in your </a:t>
            </a:r>
            <a:endParaRPr lang="en-US" sz="3200" dirty="0" smtClean="0">
              <a:solidFill>
                <a:schemeClr val="bg1"/>
              </a:solidFill>
            </a:endParaRPr>
          </a:p>
          <a:p>
            <a:pPr lvl="0"/>
            <a:r>
              <a:rPr lang="en-US" sz="3200" dirty="0" smtClean="0">
                <a:solidFill>
                  <a:schemeClr val="bg1"/>
                </a:solidFill>
              </a:rPr>
              <a:t>hearts to </a:t>
            </a:r>
            <a:r>
              <a:rPr lang="en-US" sz="3200" dirty="0">
                <a:solidFill>
                  <a:schemeClr val="bg1"/>
                </a:solidFill>
              </a:rPr>
              <a:t>God.</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83" r="21033"/>
          <a:stretch/>
        </p:blipFill>
        <p:spPr>
          <a:xfrm>
            <a:off x="3474720" y="1047684"/>
            <a:ext cx="5669280" cy="5810316"/>
          </a:xfrm>
          <a:prstGeom prst="rect">
            <a:avLst/>
          </a:prstGeom>
        </p:spPr>
      </p:pic>
    </p:spTree>
    <p:extLst>
      <p:ext uri="{BB962C8B-B14F-4D97-AF65-F5344CB8AC3E}">
        <p14:creationId xmlns:p14="http://schemas.microsoft.com/office/powerpoint/2010/main" val="741811066"/>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016758"/>
          </a:xfrm>
          <a:prstGeom prst="rect">
            <a:avLst/>
          </a:prstGeom>
          <a:noFill/>
        </p:spPr>
        <p:txBody>
          <a:bodyPr wrap="square" rtlCol="0">
            <a:spAutoFit/>
          </a:bodyPr>
          <a:lstStyle/>
          <a:p>
            <a:pPr lvl="0"/>
            <a:r>
              <a:rPr lang="en-US" sz="3200" dirty="0">
                <a:solidFill>
                  <a:schemeClr val="bg1"/>
                </a:solidFill>
              </a:rPr>
              <a:t>1 Corinthians 12.28-31a NET:  And God has placed in the church first apostles, second prophets, third teachers, then miracles, gifts of healing, helps, gifts of leadership, different kinds of tongues.  Not all are apostles, are they? Not all are prophets, are they? </a:t>
            </a:r>
            <a:endParaRPr lang="en-US" sz="3200" dirty="0" smtClean="0">
              <a:solidFill>
                <a:schemeClr val="bg1"/>
              </a:solidFill>
            </a:endParaRPr>
          </a:p>
          <a:p>
            <a:pPr lvl="0"/>
            <a:r>
              <a:rPr lang="en-US" sz="3200" dirty="0" smtClean="0">
                <a:solidFill>
                  <a:srgbClr val="FFFF00"/>
                </a:solidFill>
              </a:rPr>
              <a:t>Not </a:t>
            </a:r>
            <a:r>
              <a:rPr lang="en-US" sz="3200" dirty="0">
                <a:solidFill>
                  <a:srgbClr val="FFFF00"/>
                </a:solidFill>
              </a:rPr>
              <a:t>all are teachers, are they? </a:t>
            </a:r>
            <a:r>
              <a:rPr lang="en-US" sz="3200" dirty="0">
                <a:solidFill>
                  <a:schemeClr val="bg1"/>
                </a:solidFill>
              </a:rPr>
              <a:t>Not all perform miracles, do they?  Not all have gifts of healing, do they? Not all speak in tongues, do they? Not all interpret, do they?  But you should be eager for the greater gifts.</a:t>
            </a:r>
          </a:p>
        </p:txBody>
      </p:sp>
    </p:spTree>
    <p:extLst>
      <p:ext uri="{BB962C8B-B14F-4D97-AF65-F5344CB8AC3E}">
        <p14:creationId xmlns:p14="http://schemas.microsoft.com/office/powerpoint/2010/main" val="205926496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569660"/>
          </a:xfrm>
          <a:prstGeom prst="rect">
            <a:avLst/>
          </a:prstGeom>
          <a:noFill/>
        </p:spPr>
        <p:txBody>
          <a:bodyPr wrap="square" rtlCol="0">
            <a:spAutoFit/>
          </a:bodyPr>
          <a:lstStyle/>
          <a:p>
            <a:pPr lvl="0"/>
            <a:r>
              <a:rPr lang="en-US" sz="3200" dirty="0">
                <a:solidFill>
                  <a:schemeClr val="bg1"/>
                </a:solidFill>
              </a:rPr>
              <a:t>James 3.1 NET:  </a:t>
            </a:r>
            <a:r>
              <a:rPr lang="en-US" sz="3200" dirty="0">
                <a:solidFill>
                  <a:srgbClr val="FFFF00"/>
                </a:solidFill>
              </a:rPr>
              <a:t>Not many of you should become teachers</a:t>
            </a:r>
            <a:r>
              <a:rPr lang="en-US" sz="3200" dirty="0">
                <a:solidFill>
                  <a:schemeClr val="bg1"/>
                </a:solidFill>
              </a:rPr>
              <a:t>, my brothers and sisters, because you know that we will be judged more strictly.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659" y="1861816"/>
            <a:ext cx="5593492" cy="4588411"/>
          </a:xfrm>
          <a:prstGeom prst="rect">
            <a:avLst/>
          </a:prstGeom>
        </p:spPr>
      </p:pic>
      <p:sp>
        <p:nvSpPr>
          <p:cNvPr id="4" name="TextBox 3"/>
          <p:cNvSpPr txBox="1"/>
          <p:nvPr/>
        </p:nvSpPr>
        <p:spPr>
          <a:xfrm>
            <a:off x="0" y="6450227"/>
            <a:ext cx="9144000" cy="400110"/>
          </a:xfrm>
          <a:prstGeom prst="rect">
            <a:avLst/>
          </a:prstGeom>
          <a:noFill/>
        </p:spPr>
        <p:txBody>
          <a:bodyPr wrap="square" rtlCol="0">
            <a:spAutoFit/>
          </a:bodyPr>
          <a:lstStyle/>
          <a:p>
            <a:pPr algn="ctr"/>
            <a:r>
              <a:rPr lang="en-US" sz="2000" dirty="0" smtClean="0">
                <a:solidFill>
                  <a:schemeClr val="bg1"/>
                </a:solidFill>
              </a:rPr>
              <a:t>graphic from discovermagazine.com</a:t>
            </a:r>
            <a:endParaRPr lang="en-US" sz="2000" dirty="0">
              <a:solidFill>
                <a:schemeClr val="bg1"/>
              </a:solidFill>
            </a:endParaRPr>
          </a:p>
        </p:txBody>
      </p:sp>
    </p:spTree>
    <p:extLst>
      <p:ext uri="{BB962C8B-B14F-4D97-AF65-F5344CB8AC3E}">
        <p14:creationId xmlns:p14="http://schemas.microsoft.com/office/powerpoint/2010/main" val="3208181558"/>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617196"/>
          </a:xfrm>
          <a:prstGeom prst="rect">
            <a:avLst/>
          </a:prstGeom>
          <a:noFill/>
        </p:spPr>
        <p:txBody>
          <a:bodyPr wrap="square" rtlCol="0">
            <a:spAutoFit/>
          </a:bodyPr>
          <a:lstStyle/>
          <a:p>
            <a:pPr lvl="0"/>
            <a:r>
              <a:rPr lang="en-US" sz="3200" dirty="0" smtClean="0">
                <a:solidFill>
                  <a:srgbClr val="00B0F0"/>
                </a:solidFill>
              </a:rPr>
              <a:t>Become equipped and empowered to teach!</a:t>
            </a:r>
          </a:p>
          <a:p>
            <a:pPr lvl="0"/>
            <a:endParaRPr lang="en-US" sz="2000" dirty="0">
              <a:solidFill>
                <a:schemeClr val="bg1"/>
              </a:solidFill>
            </a:endParaRPr>
          </a:p>
          <a:p>
            <a:pPr lvl="0"/>
            <a:r>
              <a:rPr lang="en-US" sz="3200" dirty="0" smtClean="0">
                <a:solidFill>
                  <a:srgbClr val="FFFF00"/>
                </a:solidFill>
              </a:rPr>
              <a:t>To get ready:</a:t>
            </a:r>
            <a:r>
              <a:rPr lang="en-US" sz="3200" dirty="0" smtClean="0">
                <a:solidFill>
                  <a:schemeClr val="bg1"/>
                </a:solidFill>
              </a:rPr>
              <a:t>	</a:t>
            </a:r>
          </a:p>
          <a:p>
            <a:pPr marL="457200" lvl="0" indent="-457200">
              <a:buFont typeface="Wingdings 2" panose="05020102010507070707" pitchFamily="18" charset="2"/>
              <a:buChar char=""/>
            </a:pPr>
            <a:r>
              <a:rPr lang="en-US" sz="3200" dirty="0" smtClean="0">
                <a:solidFill>
                  <a:schemeClr val="bg1"/>
                </a:solidFill>
              </a:rPr>
              <a:t>sip milk and eat solid food</a:t>
            </a:r>
          </a:p>
          <a:p>
            <a:pPr marL="457200" lvl="0" indent="-457200">
              <a:buFont typeface="Wingdings 2" panose="05020102010507070707" pitchFamily="18" charset="2"/>
              <a:buChar char=""/>
            </a:pPr>
            <a:r>
              <a:rPr lang="en-US" sz="3200" dirty="0" smtClean="0">
                <a:solidFill>
                  <a:schemeClr val="bg1"/>
                </a:solidFill>
              </a:rPr>
              <a:t>get help from others on the teaching team</a:t>
            </a:r>
          </a:p>
          <a:p>
            <a:pPr lvl="0"/>
            <a:endParaRPr lang="en-US" sz="2000" dirty="0">
              <a:solidFill>
                <a:schemeClr val="bg1"/>
              </a:solidFill>
            </a:endParaRPr>
          </a:p>
          <a:p>
            <a:pPr lvl="0"/>
            <a:r>
              <a:rPr lang="en-US" sz="3200" dirty="0" smtClean="0">
                <a:solidFill>
                  <a:srgbClr val="FFFF00"/>
                </a:solidFill>
              </a:rPr>
              <a:t>When ready to start:</a:t>
            </a:r>
          </a:p>
          <a:p>
            <a:pPr marL="457200" lvl="0" indent="-457200">
              <a:buFont typeface="Wingdings 2" panose="05020102010507070707" pitchFamily="18" charset="2"/>
              <a:buChar char=""/>
            </a:pPr>
            <a:r>
              <a:rPr lang="en-US" sz="3200" dirty="0" smtClean="0">
                <a:solidFill>
                  <a:schemeClr val="bg1"/>
                </a:solidFill>
              </a:rPr>
              <a:t>come </a:t>
            </a:r>
            <a:r>
              <a:rPr lang="en-US" sz="3200" dirty="0">
                <a:solidFill>
                  <a:schemeClr val="bg1"/>
                </a:solidFill>
              </a:rPr>
              <a:t>to periodic ongoing </a:t>
            </a:r>
            <a:r>
              <a:rPr lang="en-US" sz="3200" dirty="0" smtClean="0">
                <a:solidFill>
                  <a:schemeClr val="bg1"/>
                </a:solidFill>
              </a:rPr>
              <a:t>training </a:t>
            </a:r>
          </a:p>
          <a:p>
            <a:pPr marL="457200" lvl="0" indent="-457200">
              <a:buFont typeface="Wingdings 2" panose="05020102010507070707" pitchFamily="18" charset="2"/>
              <a:buChar char=""/>
            </a:pPr>
            <a:r>
              <a:rPr lang="en-US" sz="3200" dirty="0" smtClean="0">
                <a:solidFill>
                  <a:schemeClr val="bg1"/>
                </a:solidFill>
              </a:rPr>
              <a:t>work </a:t>
            </a:r>
            <a:r>
              <a:rPr lang="en-US" sz="3200" dirty="0">
                <a:solidFill>
                  <a:schemeClr val="bg1"/>
                </a:solidFill>
              </a:rPr>
              <a:t>with the other teachers </a:t>
            </a:r>
            <a:endParaRPr lang="en-US" sz="3200" dirty="0" smtClean="0">
              <a:solidFill>
                <a:schemeClr val="bg1"/>
              </a:solidFill>
            </a:endParaRPr>
          </a:p>
          <a:p>
            <a:pPr marL="457200" lvl="0" indent="-457200">
              <a:buFont typeface="Wingdings 2" panose="05020102010507070707" pitchFamily="18" charset="2"/>
              <a:buChar char=""/>
            </a:pPr>
            <a:r>
              <a:rPr lang="en-US" sz="3200" dirty="0" smtClean="0">
                <a:solidFill>
                  <a:schemeClr val="bg1"/>
                </a:solidFill>
              </a:rPr>
              <a:t>accept </a:t>
            </a:r>
            <a:r>
              <a:rPr lang="en-US" sz="3200" dirty="0">
                <a:solidFill>
                  <a:schemeClr val="bg1"/>
                </a:solidFill>
              </a:rPr>
              <a:t>guidance from the ministry </a:t>
            </a:r>
            <a:r>
              <a:rPr lang="en-US" sz="3200" dirty="0" smtClean="0">
                <a:solidFill>
                  <a:schemeClr val="bg1"/>
                </a:solidFill>
              </a:rPr>
              <a:t>leaders</a:t>
            </a:r>
          </a:p>
          <a:p>
            <a:pPr marL="457200" lvl="0" indent="-457200">
              <a:buFont typeface="Wingdings 2" panose="05020102010507070707" pitchFamily="18" charset="2"/>
              <a:buChar char=""/>
            </a:pPr>
            <a:endParaRPr lang="en-US" sz="2000" dirty="0">
              <a:solidFill>
                <a:schemeClr val="bg1"/>
              </a:solidFill>
            </a:endParaRPr>
          </a:p>
          <a:p>
            <a:pPr lvl="0"/>
            <a:r>
              <a:rPr lang="en-US" sz="3200" dirty="0" smtClean="0">
                <a:solidFill>
                  <a:srgbClr val="FFFF00"/>
                </a:solidFill>
              </a:rPr>
              <a:t>When teaching, prepare:</a:t>
            </a:r>
          </a:p>
          <a:p>
            <a:pPr marL="457200" lvl="0" indent="-457200">
              <a:buFont typeface="Wingdings 2" panose="05020102010507070707" pitchFamily="18" charset="2"/>
              <a:buChar char=""/>
            </a:pPr>
            <a:r>
              <a:rPr lang="en-US" sz="3200" dirty="0" smtClean="0">
                <a:solidFill>
                  <a:schemeClr val="bg1"/>
                </a:solidFill>
              </a:rPr>
              <a:t>pray, study, think and create, write, and practice </a:t>
            </a:r>
          </a:p>
          <a:p>
            <a:pPr marL="457200" lvl="0" indent="-457200">
              <a:buFont typeface="Wingdings 2" panose="05020102010507070707" pitchFamily="18" charset="2"/>
              <a:buChar char=""/>
            </a:pPr>
            <a:r>
              <a:rPr lang="en-US" sz="3200" dirty="0" smtClean="0">
                <a:solidFill>
                  <a:schemeClr val="bg1"/>
                </a:solidFill>
              </a:rPr>
              <a:t>share God’s truth with God’s </a:t>
            </a:r>
            <a:r>
              <a:rPr lang="en-US" sz="3200" dirty="0" smtClean="0">
                <a:solidFill>
                  <a:schemeClr val="bg1"/>
                </a:solidFill>
              </a:rPr>
              <a:t>love</a:t>
            </a:r>
            <a:endParaRPr lang="en-US" sz="3200" dirty="0">
              <a:solidFill>
                <a:schemeClr val="bg1"/>
              </a:solidFill>
            </a:endParaRPr>
          </a:p>
        </p:txBody>
      </p:sp>
    </p:spTree>
    <p:extLst>
      <p:ext uri="{BB962C8B-B14F-4D97-AF65-F5344CB8AC3E}">
        <p14:creationId xmlns:p14="http://schemas.microsoft.com/office/powerpoint/2010/main" val="1739361885"/>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001643"/>
          </a:xfrm>
          <a:prstGeom prst="rect">
            <a:avLst/>
          </a:prstGeom>
          <a:noFill/>
        </p:spPr>
        <p:txBody>
          <a:bodyPr wrap="square" rtlCol="0">
            <a:spAutoFit/>
          </a:bodyPr>
          <a:lstStyle/>
          <a:p>
            <a:pPr lvl="0"/>
            <a:r>
              <a:rPr lang="en-US" sz="3200" dirty="0" smtClean="0">
                <a:solidFill>
                  <a:srgbClr val="FFFF00"/>
                </a:solidFill>
              </a:rPr>
              <a:t>Ask God to guide you to whom you should teach!</a:t>
            </a:r>
          </a:p>
          <a:p>
            <a:pPr lvl="0"/>
            <a:endParaRPr lang="en-US" sz="3200" dirty="0" smtClean="0">
              <a:solidFill>
                <a:schemeClr val="bg1"/>
              </a:solidFill>
            </a:endParaRPr>
          </a:p>
          <a:p>
            <a:pPr lvl="0"/>
            <a:r>
              <a:rPr lang="en-US" sz="3200" dirty="0" smtClean="0">
                <a:solidFill>
                  <a:schemeClr val="bg1"/>
                </a:solidFill>
              </a:rPr>
              <a:t>children</a:t>
            </a:r>
          </a:p>
          <a:p>
            <a:pPr lvl="0"/>
            <a:r>
              <a:rPr lang="en-US" sz="3200" dirty="0" smtClean="0">
                <a:solidFill>
                  <a:schemeClr val="bg1"/>
                </a:solidFill>
              </a:rPr>
              <a:t>teenagers</a:t>
            </a:r>
          </a:p>
          <a:p>
            <a:pPr lvl="0"/>
            <a:r>
              <a:rPr lang="en-US" sz="3200" dirty="0" smtClean="0">
                <a:solidFill>
                  <a:schemeClr val="bg1"/>
                </a:solidFill>
              </a:rPr>
              <a:t>young adults</a:t>
            </a:r>
          </a:p>
          <a:p>
            <a:pPr lvl="0"/>
            <a:r>
              <a:rPr lang="en-US" sz="3200" dirty="0" smtClean="0">
                <a:solidFill>
                  <a:schemeClr val="bg1"/>
                </a:solidFill>
              </a:rPr>
              <a:t>older adults</a:t>
            </a:r>
          </a:p>
          <a:p>
            <a:pPr lvl="0"/>
            <a:endParaRPr lang="en-US" sz="3200" dirty="0">
              <a:solidFill>
                <a:schemeClr val="bg1"/>
              </a:solidFill>
            </a:endParaRPr>
          </a:p>
          <a:p>
            <a:pPr lvl="0"/>
            <a:endParaRPr lang="en-US" sz="3200" dirty="0" smtClean="0">
              <a:solidFill>
                <a:schemeClr val="bg1"/>
              </a:solidFill>
            </a:endParaRPr>
          </a:p>
          <a:p>
            <a:pPr lvl="0"/>
            <a:endParaRPr lang="en-US" sz="3200" dirty="0">
              <a:solidFill>
                <a:schemeClr val="bg1"/>
              </a:solidFill>
            </a:endParaRPr>
          </a:p>
          <a:p>
            <a:pPr lvl="0"/>
            <a:r>
              <a:rPr lang="en-US" sz="3200" dirty="0" smtClean="0">
                <a:solidFill>
                  <a:schemeClr val="bg1"/>
                </a:solidFill>
              </a:rPr>
              <a:t>recovering addicts</a:t>
            </a:r>
          </a:p>
          <a:p>
            <a:pPr lvl="0"/>
            <a:r>
              <a:rPr lang="en-US" sz="3200" dirty="0" smtClean="0">
                <a:solidFill>
                  <a:schemeClr val="bg1"/>
                </a:solidFill>
              </a:rPr>
              <a:t>elderly shut-ins</a:t>
            </a:r>
          </a:p>
          <a:p>
            <a:pPr lvl="0"/>
            <a:r>
              <a:rPr lang="en-US" sz="3200" dirty="0" smtClean="0">
                <a:solidFill>
                  <a:schemeClr val="bg1"/>
                </a:solidFill>
              </a:rPr>
              <a:t>???</a:t>
            </a:r>
            <a:endParaRPr lang="en-US" sz="3200" dirty="0">
              <a:solidFill>
                <a:schemeClr val="bg1"/>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004" t="19002" r="5997" b="19501"/>
          <a:stretch/>
        </p:blipFill>
        <p:spPr>
          <a:xfrm>
            <a:off x="2340528" y="601230"/>
            <a:ext cx="6803472" cy="362262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00" t="27992" r="22999" b="26672"/>
          <a:stretch/>
        </p:blipFill>
        <p:spPr>
          <a:xfrm>
            <a:off x="3200400" y="3749040"/>
            <a:ext cx="5943600" cy="3108960"/>
          </a:xfrm>
          <a:prstGeom prst="rect">
            <a:avLst/>
          </a:prstGeom>
        </p:spPr>
      </p:pic>
    </p:spTree>
    <p:extLst>
      <p:ext uri="{BB962C8B-B14F-4D97-AF65-F5344CB8AC3E}">
        <p14:creationId xmlns:p14="http://schemas.microsoft.com/office/powerpoint/2010/main" val="2825137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524315"/>
          </a:xfrm>
          <a:prstGeom prst="rect">
            <a:avLst/>
          </a:prstGeom>
          <a:noFill/>
        </p:spPr>
        <p:txBody>
          <a:bodyPr wrap="square" rtlCol="0">
            <a:spAutoFit/>
          </a:bodyPr>
          <a:lstStyle/>
          <a:p>
            <a:pPr lvl="0"/>
            <a:r>
              <a:rPr lang="en-US" sz="3200" dirty="0" smtClean="0">
                <a:solidFill>
                  <a:srgbClr val="FFFF00"/>
                </a:solidFill>
              </a:rPr>
              <a:t>Children</a:t>
            </a:r>
          </a:p>
          <a:p>
            <a:pPr lvl="0"/>
            <a:endParaRPr lang="en-US" sz="3200" dirty="0" smtClean="0">
              <a:solidFill>
                <a:schemeClr val="bg1"/>
              </a:solidFill>
            </a:endParaRPr>
          </a:p>
          <a:p>
            <a:pPr lvl="0"/>
            <a:r>
              <a:rPr lang="en-US" sz="3200" dirty="0" smtClean="0">
                <a:solidFill>
                  <a:schemeClr val="bg1"/>
                </a:solidFill>
              </a:rPr>
              <a:t>curriculum researcher</a:t>
            </a:r>
          </a:p>
          <a:p>
            <a:pPr lvl="0"/>
            <a:endParaRPr lang="en-US" sz="3200" dirty="0" smtClean="0">
              <a:solidFill>
                <a:schemeClr val="bg1"/>
              </a:solidFill>
            </a:endParaRPr>
          </a:p>
          <a:p>
            <a:pPr lvl="0"/>
            <a:r>
              <a:rPr lang="en-US" sz="3200" dirty="0" smtClean="0">
                <a:solidFill>
                  <a:schemeClr val="bg1"/>
                </a:solidFill>
              </a:rPr>
              <a:t>Sunday morning teacher</a:t>
            </a:r>
          </a:p>
          <a:p>
            <a:pPr lvl="0"/>
            <a:endParaRPr lang="en-US" sz="3200" dirty="0" smtClean="0">
              <a:solidFill>
                <a:schemeClr val="bg1"/>
              </a:solidFill>
            </a:endParaRPr>
          </a:p>
          <a:p>
            <a:pPr lvl="0"/>
            <a:r>
              <a:rPr lang="en-US" sz="3200" dirty="0" smtClean="0">
                <a:solidFill>
                  <a:schemeClr val="bg1"/>
                </a:solidFill>
              </a:rPr>
              <a:t>GEMS leader</a:t>
            </a:r>
          </a:p>
          <a:p>
            <a:pPr lvl="0"/>
            <a:endParaRPr lang="en-US" sz="3200" dirty="0" smtClean="0">
              <a:solidFill>
                <a:schemeClr val="bg1"/>
              </a:solidFill>
            </a:endParaRPr>
          </a:p>
          <a:p>
            <a:pPr lvl="0"/>
            <a:r>
              <a:rPr lang="en-US" sz="3200" dirty="0" smtClean="0">
                <a:solidFill>
                  <a:schemeClr val="bg1"/>
                </a:solidFill>
              </a:rPr>
              <a:t>Stockade leader</a:t>
            </a:r>
          </a:p>
        </p:txBody>
      </p:sp>
      <p:pic>
        <p:nvPicPr>
          <p:cNvPr id="5" name="Picture 4"/>
          <p:cNvPicPr>
            <a:picLocks noChangeAspect="1"/>
          </p:cNvPicPr>
          <p:nvPr/>
        </p:nvPicPr>
        <p:blipFill>
          <a:blip r:embed="rId2"/>
          <a:stretch>
            <a:fillRect/>
          </a:stretch>
        </p:blipFill>
        <p:spPr>
          <a:xfrm>
            <a:off x="4572000" y="1"/>
            <a:ext cx="4572000" cy="6858000"/>
          </a:xfrm>
          <a:prstGeom prst="rect">
            <a:avLst/>
          </a:prstGeom>
        </p:spPr>
      </p:pic>
    </p:spTree>
    <p:extLst>
      <p:ext uri="{BB962C8B-B14F-4D97-AF65-F5344CB8AC3E}">
        <p14:creationId xmlns:p14="http://schemas.microsoft.com/office/powerpoint/2010/main" val="1700779292"/>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900773" y="0"/>
            <a:ext cx="4243227" cy="5570756"/>
          </a:xfrm>
          <a:prstGeom prst="rect">
            <a:avLst/>
          </a:prstGeom>
          <a:solidFill>
            <a:schemeClr val="tx1">
              <a:alpha val="30000"/>
            </a:schemeClr>
          </a:solidFill>
        </p:spPr>
        <p:txBody>
          <a:bodyPr wrap="square" rtlCol="0">
            <a:spAutoFit/>
          </a:bodyPr>
          <a:lstStyle/>
          <a:p>
            <a:pPr lvl="0" algn="r"/>
            <a:r>
              <a:rPr lang="en-US" sz="3200" b="1" dirty="0" smtClean="0">
                <a:solidFill>
                  <a:srgbClr val="FFFF00"/>
                </a:solidFill>
              </a:rPr>
              <a:t>Youth</a:t>
            </a:r>
          </a:p>
          <a:p>
            <a:pPr lvl="0"/>
            <a:endParaRPr lang="en-US" sz="3200" dirty="0" smtClean="0">
              <a:solidFill>
                <a:schemeClr val="bg1"/>
              </a:solidFill>
            </a:endParaRPr>
          </a:p>
          <a:p>
            <a:pPr lvl="0" algn="r"/>
            <a:r>
              <a:rPr lang="en-US" sz="3200" b="1" dirty="0" smtClean="0">
                <a:solidFill>
                  <a:schemeClr val="bg1"/>
                </a:solidFill>
              </a:rPr>
              <a:t>curriculum developer</a:t>
            </a:r>
          </a:p>
          <a:p>
            <a:pPr lvl="0" algn="r"/>
            <a:endParaRPr lang="en-US" sz="2000" b="1" dirty="0">
              <a:solidFill>
                <a:schemeClr val="bg1"/>
              </a:solidFill>
            </a:endParaRPr>
          </a:p>
          <a:p>
            <a:pPr lvl="0" algn="r"/>
            <a:r>
              <a:rPr lang="en-US" sz="3200" b="1" dirty="0" smtClean="0">
                <a:solidFill>
                  <a:schemeClr val="bg1"/>
                </a:solidFill>
              </a:rPr>
              <a:t>Sunday school teacher</a:t>
            </a:r>
          </a:p>
          <a:p>
            <a:pPr lvl="0" algn="r"/>
            <a:endParaRPr lang="en-US" sz="2000" b="1" dirty="0" smtClean="0">
              <a:solidFill>
                <a:schemeClr val="bg1"/>
              </a:solidFill>
            </a:endParaRPr>
          </a:p>
          <a:p>
            <a:pPr lvl="0" algn="r"/>
            <a:r>
              <a:rPr lang="en-US" sz="3200" b="1" dirty="0" smtClean="0">
                <a:solidFill>
                  <a:schemeClr val="bg1"/>
                </a:solidFill>
              </a:rPr>
              <a:t>Large group coordinator</a:t>
            </a:r>
          </a:p>
          <a:p>
            <a:pPr lvl="0" algn="r"/>
            <a:endParaRPr lang="en-US" sz="2000" b="1" dirty="0" smtClean="0">
              <a:solidFill>
                <a:schemeClr val="bg1"/>
              </a:solidFill>
            </a:endParaRPr>
          </a:p>
          <a:p>
            <a:pPr algn="r"/>
            <a:r>
              <a:rPr lang="en-US" sz="3200" b="1" dirty="0" smtClean="0">
                <a:solidFill>
                  <a:schemeClr val="bg1"/>
                </a:solidFill>
              </a:rPr>
              <a:t>CSB Activity leader</a:t>
            </a:r>
          </a:p>
          <a:p>
            <a:pPr lvl="0" algn="r"/>
            <a:endParaRPr lang="en-US" sz="2000" b="1" dirty="0" smtClean="0">
              <a:solidFill>
                <a:schemeClr val="bg1"/>
              </a:solidFill>
            </a:endParaRPr>
          </a:p>
          <a:p>
            <a:pPr lvl="0" algn="r"/>
            <a:r>
              <a:rPr lang="en-US" sz="3200" b="1" dirty="0" smtClean="0">
                <a:solidFill>
                  <a:schemeClr val="bg1"/>
                </a:solidFill>
              </a:rPr>
              <a:t>GEMS / SG leader</a:t>
            </a:r>
          </a:p>
          <a:p>
            <a:pPr lvl="0" algn="r"/>
            <a:endParaRPr lang="en-US" sz="2000" b="1" dirty="0" smtClean="0">
              <a:solidFill>
                <a:schemeClr val="bg1"/>
              </a:solidFill>
            </a:endParaRPr>
          </a:p>
          <a:p>
            <a:pPr lvl="0" algn="r"/>
            <a:r>
              <a:rPr lang="en-US" sz="3200" b="1" dirty="0" smtClean="0">
                <a:solidFill>
                  <a:schemeClr val="bg1"/>
                </a:solidFill>
              </a:rPr>
              <a:t>CSB / SG leader</a:t>
            </a:r>
          </a:p>
        </p:txBody>
      </p:sp>
    </p:spTree>
    <p:extLst>
      <p:ext uri="{BB962C8B-B14F-4D97-AF65-F5344CB8AC3E}">
        <p14:creationId xmlns:p14="http://schemas.microsoft.com/office/powerpoint/2010/main" val="2644513649"/>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5509200"/>
          </a:xfrm>
          <a:prstGeom prst="rect">
            <a:avLst/>
          </a:prstGeom>
          <a:noFill/>
        </p:spPr>
        <p:txBody>
          <a:bodyPr wrap="square" rtlCol="0">
            <a:spAutoFit/>
          </a:bodyPr>
          <a:lstStyle/>
          <a:p>
            <a:pPr lvl="0"/>
            <a:r>
              <a:rPr lang="en-US" sz="3200" dirty="0" smtClean="0">
                <a:solidFill>
                  <a:srgbClr val="FFFF00"/>
                </a:solidFill>
              </a:rPr>
              <a:t>Adults</a:t>
            </a:r>
          </a:p>
          <a:p>
            <a:pPr lvl="0"/>
            <a:endParaRPr lang="en-US" sz="3200" dirty="0" smtClean="0">
              <a:solidFill>
                <a:schemeClr val="bg1"/>
              </a:solidFill>
            </a:endParaRPr>
          </a:p>
          <a:p>
            <a:pPr lvl="0"/>
            <a:r>
              <a:rPr lang="en-US" sz="3200" dirty="0" smtClean="0">
                <a:solidFill>
                  <a:schemeClr val="bg1"/>
                </a:solidFill>
              </a:rPr>
              <a:t>Small group leader/apprentice</a:t>
            </a:r>
          </a:p>
          <a:p>
            <a:pPr lvl="0"/>
            <a:endParaRPr lang="en-US" sz="3200" dirty="0" smtClean="0">
              <a:solidFill>
                <a:schemeClr val="bg1"/>
              </a:solidFill>
            </a:endParaRPr>
          </a:p>
          <a:p>
            <a:pPr lvl="0"/>
            <a:r>
              <a:rPr lang="en-US" sz="3200" dirty="0" smtClean="0">
                <a:solidFill>
                  <a:schemeClr val="bg1"/>
                </a:solidFill>
              </a:rPr>
              <a:t>Mentor</a:t>
            </a:r>
          </a:p>
          <a:p>
            <a:pPr lvl="0"/>
            <a:endParaRPr lang="en-US" sz="3200" dirty="0" smtClean="0">
              <a:solidFill>
                <a:schemeClr val="bg1"/>
              </a:solidFill>
            </a:endParaRPr>
          </a:p>
          <a:p>
            <a:pPr lvl="0"/>
            <a:r>
              <a:rPr lang="en-US" sz="3200" dirty="0" smtClean="0">
                <a:solidFill>
                  <a:schemeClr val="bg1"/>
                </a:solidFill>
              </a:rPr>
              <a:t>Visitation volunteer</a:t>
            </a:r>
          </a:p>
          <a:p>
            <a:pPr lvl="0"/>
            <a:endParaRPr lang="en-US" sz="3200" dirty="0" smtClean="0">
              <a:solidFill>
                <a:schemeClr val="bg1"/>
              </a:solidFill>
            </a:endParaRPr>
          </a:p>
          <a:p>
            <a:pPr lvl="0"/>
            <a:r>
              <a:rPr lang="en-US" sz="3200" dirty="0" smtClean="0">
                <a:solidFill>
                  <a:schemeClr val="bg1"/>
                </a:solidFill>
              </a:rPr>
              <a:t>Young Adult teacher</a:t>
            </a:r>
          </a:p>
          <a:p>
            <a:pPr lvl="0"/>
            <a:endParaRPr lang="en-US" sz="3200" dirty="0">
              <a:solidFill>
                <a:schemeClr val="bg1"/>
              </a:solidFill>
            </a:endParaRPr>
          </a:p>
          <a:p>
            <a:pPr lvl="0"/>
            <a:r>
              <a:rPr lang="en-US" sz="3200" dirty="0" smtClean="0">
                <a:solidFill>
                  <a:schemeClr val="bg1"/>
                </a:solidFill>
              </a:rPr>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 t="5797" r="35846" b="-427"/>
          <a:stretch/>
        </p:blipFill>
        <p:spPr>
          <a:xfrm>
            <a:off x="3749040" y="1585302"/>
            <a:ext cx="5394960" cy="5303520"/>
          </a:xfrm>
          <a:prstGeom prst="rect">
            <a:avLst/>
          </a:prstGeom>
        </p:spPr>
      </p:pic>
    </p:spTree>
    <p:extLst>
      <p:ext uri="{BB962C8B-B14F-4D97-AF65-F5344CB8AC3E}">
        <p14:creationId xmlns:p14="http://schemas.microsoft.com/office/powerpoint/2010/main" val="2094886239"/>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367" t="5614" r="19451" b="-2"/>
          <a:stretch/>
        </p:blipFill>
        <p:spPr>
          <a:xfrm>
            <a:off x="0" y="0"/>
            <a:ext cx="4663440" cy="6858000"/>
          </a:xfrm>
          <a:prstGeom prst="rect">
            <a:avLst/>
          </a:prstGeom>
        </p:spPr>
      </p:pic>
      <p:sp>
        <p:nvSpPr>
          <p:cNvPr id="3" name="TextBox 2"/>
          <p:cNvSpPr txBox="1"/>
          <p:nvPr/>
        </p:nvSpPr>
        <p:spPr>
          <a:xfrm>
            <a:off x="2578443" y="14739"/>
            <a:ext cx="6565557" cy="3416320"/>
          </a:xfrm>
          <a:prstGeom prst="rect">
            <a:avLst/>
          </a:prstGeom>
          <a:noFill/>
        </p:spPr>
        <p:txBody>
          <a:bodyPr wrap="square" rtlCol="0">
            <a:spAutoFit/>
          </a:bodyPr>
          <a:lstStyle/>
          <a:p>
            <a:r>
              <a:rPr lang="en-US" sz="2400" b="1" dirty="0" smtClean="0">
                <a:solidFill>
                  <a:schemeClr val="bg1"/>
                </a:solidFill>
              </a:rPr>
              <a:t>John 1.1</a:t>
            </a:r>
            <a:r>
              <a:rPr lang="en-US" sz="2400" b="1" dirty="0" smtClean="0">
                <a:solidFill>
                  <a:schemeClr val="bg1"/>
                </a:solidFill>
                <a:latin typeface="Times New Roman" panose="02020603050405020304" pitchFamily="18" charset="0"/>
                <a:cs typeface="Times New Roman" panose="02020603050405020304" pitchFamily="18" charset="0"/>
              </a:rPr>
              <a:t>:  </a:t>
            </a:r>
            <a:r>
              <a:rPr lang="el-GR" sz="2400" b="1" dirty="0" smtClean="0">
                <a:solidFill>
                  <a:schemeClr val="bg1"/>
                </a:solidFill>
                <a:latin typeface="Times New Roman" panose="02020603050405020304" pitchFamily="18" charset="0"/>
                <a:cs typeface="Times New Roman" panose="02020603050405020304" pitchFamily="18" charset="0"/>
              </a:rPr>
              <a:t>Ἐν ἀρχῇ ἦν ὁ </a:t>
            </a:r>
            <a:r>
              <a:rPr lang="el-GR" sz="2400" b="1" dirty="0" smtClean="0">
                <a:solidFill>
                  <a:srgbClr val="FFFF00"/>
                </a:solidFill>
                <a:latin typeface="Times New Roman" panose="02020603050405020304" pitchFamily="18" charset="0"/>
                <a:cs typeface="Times New Roman" panose="02020603050405020304" pitchFamily="18" charset="0"/>
              </a:rPr>
              <a:t>λόγος</a:t>
            </a:r>
            <a:r>
              <a:rPr lang="en-US" sz="2400" b="1" dirty="0" smtClean="0">
                <a:solidFill>
                  <a:schemeClr val="bg1"/>
                </a:solidFill>
                <a:latin typeface="Times New Roman" panose="02020603050405020304" pitchFamily="18" charset="0"/>
                <a:cs typeface="Times New Roman" panose="02020603050405020304" pitchFamily="18" charset="0"/>
              </a:rPr>
              <a:t>:  </a:t>
            </a:r>
          </a:p>
          <a:p>
            <a:r>
              <a:rPr lang="en-US" sz="2400" b="1" dirty="0" smtClean="0">
                <a:solidFill>
                  <a:schemeClr val="bg1"/>
                </a:solidFill>
              </a:rPr>
              <a:t>In the beginning was the </a:t>
            </a:r>
            <a:r>
              <a:rPr lang="en-US" sz="2400" b="1" dirty="0" smtClean="0">
                <a:solidFill>
                  <a:srgbClr val="FFFF00"/>
                </a:solidFill>
              </a:rPr>
              <a:t>Word</a:t>
            </a:r>
            <a:r>
              <a:rPr lang="en-US" sz="2400" b="1" dirty="0" smtClean="0">
                <a:solidFill>
                  <a:schemeClr val="bg1"/>
                </a:solidFill>
              </a:rPr>
              <a:t>…</a:t>
            </a:r>
          </a:p>
          <a:p>
            <a:endParaRPr lang="en-US" sz="2400" b="1" dirty="0">
              <a:solidFill>
                <a:schemeClr val="bg1"/>
              </a:solidFill>
            </a:endParaRPr>
          </a:p>
          <a:p>
            <a:pPr algn="r"/>
            <a:r>
              <a:rPr lang="en-US" sz="2400" b="1" dirty="0" smtClean="0">
                <a:solidFill>
                  <a:srgbClr val="FFFF00"/>
                </a:solidFill>
              </a:rPr>
              <a:t>revelation of God </a:t>
            </a:r>
          </a:p>
          <a:p>
            <a:pPr algn="r"/>
            <a:r>
              <a:rPr lang="en-US" sz="2400" b="1" dirty="0" smtClean="0">
                <a:solidFill>
                  <a:schemeClr val="bg1"/>
                </a:solidFill>
              </a:rPr>
              <a:t>to Jews</a:t>
            </a:r>
          </a:p>
          <a:p>
            <a:pPr algn="r"/>
            <a:endParaRPr lang="en-US" sz="2400" b="1" dirty="0" smtClean="0">
              <a:solidFill>
                <a:schemeClr val="bg1"/>
              </a:solidFill>
            </a:endParaRPr>
          </a:p>
          <a:p>
            <a:pPr algn="r"/>
            <a:r>
              <a:rPr lang="en-US" sz="2400" b="1" dirty="0" smtClean="0">
                <a:solidFill>
                  <a:srgbClr val="FFFF00"/>
                </a:solidFill>
              </a:rPr>
              <a:t>eternal reason </a:t>
            </a:r>
          </a:p>
          <a:p>
            <a:pPr algn="r"/>
            <a:r>
              <a:rPr lang="en-US" sz="2400" b="1" dirty="0" smtClean="0">
                <a:solidFill>
                  <a:schemeClr val="bg1"/>
                </a:solidFill>
              </a:rPr>
              <a:t>to Greeks</a:t>
            </a:r>
          </a:p>
          <a:p>
            <a:endParaRPr lang="en-US" sz="2400" b="1" dirty="0">
              <a:solidFill>
                <a:schemeClr val="bg1"/>
              </a:solidFill>
            </a:endParaRPr>
          </a:p>
        </p:txBody>
      </p:sp>
      <p:cxnSp>
        <p:nvCxnSpPr>
          <p:cNvPr id="5" name="Straight Connector 4"/>
          <p:cNvCxnSpPr/>
          <p:nvPr/>
        </p:nvCxnSpPr>
        <p:spPr>
          <a:xfrm>
            <a:off x="6693242" y="285675"/>
            <a:ext cx="102973" cy="29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06063" y="779946"/>
            <a:ext cx="0" cy="168576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01945" y="1393077"/>
            <a:ext cx="494270" cy="7355"/>
          </a:xfrm>
          <a:prstGeom prst="line">
            <a:avLst/>
          </a:prstGeom>
          <a:ln w="508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301945" y="2439213"/>
            <a:ext cx="840260" cy="26499"/>
          </a:xfrm>
          <a:prstGeom prst="line">
            <a:avLst/>
          </a:prstGeom>
          <a:ln w="508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382914">
            <a:off x="4300151" y="4670855"/>
            <a:ext cx="4843849" cy="1077218"/>
          </a:xfrm>
          <a:prstGeom prst="rect">
            <a:avLst/>
          </a:prstGeom>
          <a:noFill/>
        </p:spPr>
        <p:txBody>
          <a:bodyPr wrap="square" rtlCol="0">
            <a:spAutoFit/>
          </a:bodyPr>
          <a:lstStyle/>
          <a:p>
            <a:pPr algn="ctr"/>
            <a:r>
              <a:rPr lang="en-US" sz="3200" dirty="0" smtClean="0">
                <a:solidFill>
                  <a:srgbClr val="00B0F0"/>
                </a:solidFill>
              </a:rPr>
              <a:t>You </a:t>
            </a:r>
            <a:r>
              <a:rPr lang="en-US" sz="3200" dirty="0">
                <a:solidFill>
                  <a:srgbClr val="00B0F0"/>
                </a:solidFill>
              </a:rPr>
              <a:t>might ask, which word?  Was it “pizza”? </a:t>
            </a:r>
          </a:p>
        </p:txBody>
      </p:sp>
    </p:spTree>
    <p:extLst>
      <p:ext uri="{BB962C8B-B14F-4D97-AF65-F5344CB8AC3E}">
        <p14:creationId xmlns:p14="http://schemas.microsoft.com/office/powerpoint/2010/main" val="315023632"/>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4300151" cy="6001643"/>
          </a:xfrm>
          <a:prstGeom prst="rect">
            <a:avLst/>
          </a:prstGeom>
          <a:noFill/>
        </p:spPr>
        <p:txBody>
          <a:bodyPr wrap="square" rtlCol="0">
            <a:spAutoFit/>
          </a:bodyPr>
          <a:lstStyle/>
          <a:p>
            <a:pPr lvl="0"/>
            <a:r>
              <a:rPr lang="en-US" sz="3200" dirty="0" smtClean="0">
                <a:solidFill>
                  <a:srgbClr val="FFFF00"/>
                </a:solidFill>
              </a:rPr>
              <a:t>Children</a:t>
            </a:r>
          </a:p>
          <a:p>
            <a:pPr lvl="0"/>
            <a:r>
              <a:rPr lang="en-US" sz="3200" dirty="0" smtClean="0">
                <a:solidFill>
                  <a:schemeClr val="bg1"/>
                </a:solidFill>
              </a:rPr>
              <a:t>curriculum researcher</a:t>
            </a:r>
          </a:p>
          <a:p>
            <a:pPr lvl="0"/>
            <a:r>
              <a:rPr lang="en-US" sz="3200" dirty="0" smtClean="0">
                <a:solidFill>
                  <a:schemeClr val="bg1"/>
                </a:solidFill>
              </a:rPr>
              <a:t>Sunday morning teacher</a:t>
            </a:r>
          </a:p>
          <a:p>
            <a:pPr lvl="0"/>
            <a:r>
              <a:rPr lang="en-US" sz="3200" dirty="0" smtClean="0">
                <a:solidFill>
                  <a:schemeClr val="bg1"/>
                </a:solidFill>
              </a:rPr>
              <a:t>GEMS leader</a:t>
            </a:r>
          </a:p>
          <a:p>
            <a:pPr lvl="0"/>
            <a:r>
              <a:rPr lang="en-US" sz="3200" dirty="0" smtClean="0">
                <a:solidFill>
                  <a:schemeClr val="bg1"/>
                </a:solidFill>
              </a:rPr>
              <a:t>Stockade leader</a:t>
            </a:r>
          </a:p>
          <a:p>
            <a:pPr lvl="0"/>
            <a:endParaRPr lang="en-US" sz="3200" dirty="0" smtClean="0">
              <a:solidFill>
                <a:srgbClr val="FFFF00"/>
              </a:solidFill>
            </a:endParaRPr>
          </a:p>
          <a:p>
            <a:pPr lvl="0"/>
            <a:endParaRPr lang="en-US" sz="3200" dirty="0" smtClean="0">
              <a:solidFill>
                <a:srgbClr val="FFFF00"/>
              </a:solidFill>
            </a:endParaRPr>
          </a:p>
          <a:p>
            <a:pPr lvl="0"/>
            <a:r>
              <a:rPr lang="en-US" sz="3200" dirty="0" smtClean="0">
                <a:solidFill>
                  <a:srgbClr val="FFFF00"/>
                </a:solidFill>
              </a:rPr>
              <a:t>Adults</a:t>
            </a:r>
          </a:p>
          <a:p>
            <a:pPr lvl="0"/>
            <a:r>
              <a:rPr lang="en-US" sz="3200" dirty="0" smtClean="0">
                <a:solidFill>
                  <a:schemeClr val="bg1"/>
                </a:solidFill>
              </a:rPr>
              <a:t>SG leader/apprentice</a:t>
            </a:r>
          </a:p>
          <a:p>
            <a:pPr lvl="0"/>
            <a:r>
              <a:rPr lang="en-US" sz="3200" dirty="0" smtClean="0">
                <a:solidFill>
                  <a:schemeClr val="bg1"/>
                </a:solidFill>
              </a:rPr>
              <a:t>Mentor</a:t>
            </a:r>
          </a:p>
          <a:p>
            <a:pPr lvl="0"/>
            <a:r>
              <a:rPr lang="en-US" sz="3200" dirty="0" smtClean="0">
                <a:solidFill>
                  <a:schemeClr val="bg1"/>
                </a:solidFill>
              </a:rPr>
              <a:t>Visitation volunteer</a:t>
            </a:r>
          </a:p>
          <a:p>
            <a:pPr lvl="0"/>
            <a:r>
              <a:rPr lang="en-US" sz="3200" dirty="0" smtClean="0">
                <a:solidFill>
                  <a:schemeClr val="bg1"/>
                </a:solidFill>
              </a:rPr>
              <a:t>Young Adult teacher</a:t>
            </a:r>
          </a:p>
        </p:txBody>
      </p:sp>
      <p:sp>
        <p:nvSpPr>
          <p:cNvPr id="4" name="TextBox 3"/>
          <p:cNvSpPr txBox="1"/>
          <p:nvPr/>
        </p:nvSpPr>
        <p:spPr>
          <a:xfrm>
            <a:off x="4843849" y="1515762"/>
            <a:ext cx="4300151" cy="3539430"/>
          </a:xfrm>
          <a:prstGeom prst="rect">
            <a:avLst/>
          </a:prstGeom>
          <a:noFill/>
        </p:spPr>
        <p:txBody>
          <a:bodyPr wrap="square" rtlCol="0">
            <a:spAutoFit/>
          </a:bodyPr>
          <a:lstStyle/>
          <a:p>
            <a:pPr lvl="0"/>
            <a:r>
              <a:rPr lang="en-US" sz="3200" dirty="0" smtClean="0">
                <a:solidFill>
                  <a:srgbClr val="FFFF00"/>
                </a:solidFill>
              </a:rPr>
              <a:t>Youth</a:t>
            </a:r>
          </a:p>
          <a:p>
            <a:pPr lvl="0"/>
            <a:r>
              <a:rPr lang="en-US" sz="3200" dirty="0" smtClean="0">
                <a:solidFill>
                  <a:schemeClr val="bg1"/>
                </a:solidFill>
              </a:rPr>
              <a:t>curriculum developer</a:t>
            </a:r>
          </a:p>
          <a:p>
            <a:pPr lvl="0"/>
            <a:r>
              <a:rPr lang="en-US" sz="3200" dirty="0" smtClean="0">
                <a:solidFill>
                  <a:schemeClr val="bg1"/>
                </a:solidFill>
              </a:rPr>
              <a:t>Sunday school teacher</a:t>
            </a:r>
          </a:p>
          <a:p>
            <a:pPr lvl="0"/>
            <a:r>
              <a:rPr lang="en-US" sz="3200" dirty="0" smtClean="0">
                <a:solidFill>
                  <a:schemeClr val="bg1"/>
                </a:solidFill>
              </a:rPr>
              <a:t>Large group coordinator</a:t>
            </a:r>
          </a:p>
          <a:p>
            <a:pPr lvl="0"/>
            <a:r>
              <a:rPr lang="en-US" sz="3200" dirty="0" smtClean="0">
                <a:solidFill>
                  <a:schemeClr val="bg1"/>
                </a:solidFill>
              </a:rPr>
              <a:t>GEMS / SG leader</a:t>
            </a:r>
          </a:p>
          <a:p>
            <a:pPr lvl="0"/>
            <a:r>
              <a:rPr lang="en-US" sz="3200" dirty="0" smtClean="0">
                <a:solidFill>
                  <a:schemeClr val="bg1"/>
                </a:solidFill>
              </a:rPr>
              <a:t>CSB / SG leader</a:t>
            </a:r>
          </a:p>
          <a:p>
            <a:pPr lvl="0"/>
            <a:r>
              <a:rPr lang="en-US" sz="3200" dirty="0" smtClean="0">
                <a:solidFill>
                  <a:schemeClr val="bg1"/>
                </a:solidFill>
              </a:rPr>
              <a:t>CSB Activity leader</a:t>
            </a:r>
          </a:p>
        </p:txBody>
      </p:sp>
    </p:spTree>
    <p:extLst>
      <p:ext uri="{BB962C8B-B14F-4D97-AF65-F5344CB8AC3E}">
        <p14:creationId xmlns:p14="http://schemas.microsoft.com/office/powerpoint/2010/main" val="120636015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4140" y="142040"/>
            <a:ext cx="8995718" cy="3497331"/>
            <a:chOff x="74140" y="142040"/>
            <a:chExt cx="8995718" cy="3497331"/>
          </a:xfrm>
        </p:grpSpPr>
        <p:grpSp>
          <p:nvGrpSpPr>
            <p:cNvPr id="5" name="Group 4"/>
            <p:cNvGrpSpPr/>
            <p:nvPr/>
          </p:nvGrpSpPr>
          <p:grpSpPr>
            <a:xfrm>
              <a:off x="74140" y="142040"/>
              <a:ext cx="8995718" cy="2732965"/>
              <a:chOff x="74140" y="2753434"/>
              <a:chExt cx="8995718" cy="2732965"/>
            </a:xfrm>
          </p:grpSpPr>
          <p:sp>
            <p:nvSpPr>
              <p:cNvPr id="6" name="Oval 5"/>
              <p:cNvSpPr>
                <a:spLocks noChangeArrowheads="1"/>
              </p:cNvSpPr>
              <p:nvPr/>
            </p:nvSpPr>
            <p:spPr bwMode="auto">
              <a:xfrm>
                <a:off x="6511924" y="2753434"/>
                <a:ext cx="2557934" cy="2732963"/>
              </a:xfrm>
              <a:prstGeom prst="ellipse">
                <a:avLst/>
              </a:prstGeom>
              <a:solidFill>
                <a:schemeClr val="accent1">
                  <a:lumMod val="60000"/>
                  <a:lumOff val="40000"/>
                </a:schemeClr>
              </a:solidFill>
              <a:ln w="9525">
                <a:solidFill>
                  <a:srgbClr val="000000"/>
                </a:solidFill>
                <a:round/>
                <a:headEnd/>
                <a:tailEnd/>
              </a:ln>
            </p:spPr>
            <p:txBody>
              <a:bodyPr anchor="ctr" anchorCtr="0"/>
              <a:lstStyle/>
              <a:p>
                <a:pPr marL="0" marR="0" algn="ctr" fontAlgn="base">
                  <a:spcBef>
                    <a:spcPts val="0"/>
                  </a:spcBef>
                  <a:spcAft>
                    <a:spcPts val="0"/>
                  </a:spcAft>
                </a:pPr>
                <a:r>
                  <a:rPr lang="en-US" sz="3000" kern="1200" dirty="0" smtClean="0">
                    <a:solidFill>
                      <a:srgbClr val="000000"/>
                    </a:solidFill>
                    <a:effectLst/>
                    <a:ea typeface="Times New Roman" panose="02020603050405020304" pitchFamily="18" charset="0"/>
                    <a:cs typeface="Times New Roman" panose="02020603050405020304" pitchFamily="18" charset="0"/>
                  </a:rPr>
                  <a:t>Evangelize</a:t>
                </a:r>
              </a:p>
              <a:p>
                <a:pPr marL="0" marR="0" algn="ctr" fontAlgn="base">
                  <a:spcBef>
                    <a:spcPts val="0"/>
                  </a:spcBef>
                  <a:spcAft>
                    <a:spcPts val="0"/>
                  </a:spcAft>
                </a:pPr>
                <a:r>
                  <a:rPr lang="en-US" sz="3000" dirty="0" smtClean="0">
                    <a:solidFill>
                      <a:srgbClr val="000000"/>
                    </a:solidFill>
                    <a:ea typeface="Times New Roman" panose="02020603050405020304" pitchFamily="18" charset="0"/>
                    <a:cs typeface="Times New Roman" panose="02020603050405020304" pitchFamily="18" charset="0"/>
                  </a:rPr>
                  <a:t>Others</a:t>
                </a:r>
                <a:endParaRPr lang="en-US" sz="3000" dirty="0">
                  <a:effectLst/>
                  <a:ea typeface="Times New Roman" panose="02020603050405020304" pitchFamily="18" charset="0"/>
                </a:endParaRPr>
              </a:p>
            </p:txBody>
          </p:sp>
          <p:sp>
            <p:nvSpPr>
              <p:cNvPr id="7" name="Oval 6"/>
              <p:cNvSpPr>
                <a:spLocks noChangeArrowheads="1"/>
              </p:cNvSpPr>
              <p:nvPr/>
            </p:nvSpPr>
            <p:spPr bwMode="auto">
              <a:xfrm>
                <a:off x="3293032" y="2753435"/>
                <a:ext cx="2557934" cy="2732963"/>
              </a:xfrm>
              <a:prstGeom prst="ellipse">
                <a:avLst/>
              </a:prstGeom>
              <a:solidFill>
                <a:schemeClr val="accent1">
                  <a:lumMod val="60000"/>
                  <a:lumOff val="40000"/>
                </a:schemeClr>
              </a:solidFill>
              <a:ln w="9525">
                <a:solidFill>
                  <a:srgbClr val="000000"/>
                </a:solidFill>
                <a:round/>
                <a:headEnd/>
                <a:tailEnd/>
              </a:ln>
            </p:spPr>
            <p:txBody>
              <a:bodyPr anchor="ctr" anchorCtr="0"/>
              <a:lstStyle/>
              <a:p>
                <a:pPr algn="ctr" fontAlgn="base"/>
                <a:r>
                  <a:rPr lang="en-US" sz="2800" dirty="0" smtClean="0">
                    <a:solidFill>
                      <a:srgbClr val="000000"/>
                    </a:solidFill>
                    <a:ea typeface="Times New Roman" panose="02020603050405020304" pitchFamily="18" charset="0"/>
                    <a:cs typeface="Times New Roman" panose="02020603050405020304" pitchFamily="18" charset="0"/>
                  </a:rPr>
                  <a:t>Edify</a:t>
                </a:r>
              </a:p>
              <a:p>
                <a:pPr algn="ctr" fontAlgn="base"/>
                <a:r>
                  <a:rPr lang="en-US" sz="2800" dirty="0" smtClean="0">
                    <a:solidFill>
                      <a:srgbClr val="000000"/>
                    </a:solidFill>
                    <a:effectLst/>
                    <a:ea typeface="Times New Roman" panose="02020603050405020304" pitchFamily="18" charset="0"/>
                    <a:cs typeface="Times New Roman" panose="02020603050405020304" pitchFamily="18" charset="0"/>
                  </a:rPr>
                  <a:t>One Another</a:t>
                </a:r>
                <a:endParaRPr lang="en-US" sz="2800" dirty="0">
                  <a:effectLst/>
                  <a:ea typeface="Times New Roman" panose="02020603050405020304" pitchFamily="18" charset="0"/>
                </a:endParaRPr>
              </a:p>
            </p:txBody>
          </p:sp>
          <p:sp>
            <p:nvSpPr>
              <p:cNvPr id="8" name="Oval 7"/>
              <p:cNvSpPr>
                <a:spLocks noChangeArrowheads="1"/>
              </p:cNvSpPr>
              <p:nvPr/>
            </p:nvSpPr>
            <p:spPr bwMode="auto">
              <a:xfrm>
                <a:off x="74140" y="2753436"/>
                <a:ext cx="2557934" cy="2732963"/>
              </a:xfrm>
              <a:prstGeom prst="ellipse">
                <a:avLst/>
              </a:prstGeom>
              <a:solidFill>
                <a:schemeClr val="accent1">
                  <a:lumMod val="60000"/>
                  <a:lumOff val="40000"/>
                </a:schemeClr>
              </a:solidFill>
              <a:ln w="9525">
                <a:solidFill>
                  <a:srgbClr val="000000"/>
                </a:solidFill>
                <a:round/>
                <a:headEnd/>
                <a:tailEnd/>
              </a:ln>
            </p:spPr>
            <p:txBody>
              <a:bodyPr anchor="ctr" anchorCtr="0"/>
              <a:lstStyle/>
              <a:p>
                <a:pPr algn="ctr" fontAlgn="base"/>
                <a:r>
                  <a:rPr lang="en-US" sz="2800" dirty="0">
                    <a:solidFill>
                      <a:srgbClr val="000000"/>
                    </a:solidFill>
                    <a:ea typeface="Times New Roman" panose="02020603050405020304" pitchFamily="18" charset="0"/>
                    <a:cs typeface="Times New Roman" panose="02020603050405020304" pitchFamily="18" charset="0"/>
                  </a:rPr>
                  <a:t>Exalt</a:t>
                </a:r>
              </a:p>
              <a:p>
                <a:pPr algn="ctr" fontAlgn="base"/>
                <a:r>
                  <a:rPr lang="en-US" sz="2800" dirty="0" smtClean="0">
                    <a:solidFill>
                      <a:srgbClr val="000000"/>
                    </a:solidFill>
                    <a:ea typeface="Times New Roman" panose="02020603050405020304" pitchFamily="18" charset="0"/>
                    <a:cs typeface="Times New Roman" panose="02020603050405020304" pitchFamily="18" charset="0"/>
                  </a:rPr>
                  <a:t>God</a:t>
                </a:r>
                <a:endParaRPr lang="en-US" sz="2800" dirty="0">
                  <a:effectLst/>
                  <a:ea typeface="Times New Roman" panose="02020603050405020304" pitchFamily="18" charset="0"/>
                </a:endParaRPr>
              </a:p>
            </p:txBody>
          </p:sp>
          <p:sp>
            <p:nvSpPr>
              <p:cNvPr id="9" name="AutoShape 6"/>
              <p:cNvSpPr>
                <a:spLocks noChangeArrowheads="1"/>
              </p:cNvSpPr>
              <p:nvPr/>
            </p:nvSpPr>
            <p:spPr bwMode="auto">
              <a:xfrm>
                <a:off x="2317471" y="3748172"/>
                <a:ext cx="1437116" cy="743485"/>
              </a:xfrm>
              <a:prstGeom prst="rightArrow">
                <a:avLst>
                  <a:gd name="adj1" fmla="val 50000"/>
                  <a:gd name="adj2" fmla="val 94444"/>
                </a:avLst>
              </a:prstGeom>
              <a:solidFill>
                <a:srgbClr val="FFFFFF"/>
              </a:solidFill>
              <a:ln w="9525">
                <a:solidFill>
                  <a:srgbClr val="000000"/>
                </a:solidFill>
                <a:miter lim="800000"/>
                <a:headEnd/>
                <a:tailEnd/>
              </a:ln>
            </p:spPr>
            <p:txBody>
              <a:bodyPr/>
              <a:lstStyle/>
              <a:p>
                <a:endParaRPr lang="en-US"/>
              </a:p>
            </p:txBody>
          </p:sp>
          <p:sp>
            <p:nvSpPr>
              <p:cNvPr id="10" name="AutoShape 7"/>
              <p:cNvSpPr>
                <a:spLocks noChangeArrowheads="1"/>
              </p:cNvSpPr>
              <p:nvPr/>
            </p:nvSpPr>
            <p:spPr bwMode="auto">
              <a:xfrm>
                <a:off x="5553504" y="3748171"/>
                <a:ext cx="1437116" cy="743485"/>
              </a:xfrm>
              <a:prstGeom prst="rightArrow">
                <a:avLst>
                  <a:gd name="adj1" fmla="val 50000"/>
                  <a:gd name="adj2" fmla="val 94444"/>
                </a:avLst>
              </a:prstGeom>
              <a:solidFill>
                <a:srgbClr val="FFFFFF"/>
              </a:solidFill>
              <a:ln w="9525">
                <a:solidFill>
                  <a:srgbClr val="000000"/>
                </a:solidFill>
                <a:miter lim="800000"/>
                <a:headEnd/>
                <a:tailEnd/>
              </a:ln>
            </p:spPr>
            <p:txBody>
              <a:bodyPr/>
              <a:lstStyle/>
              <a:p>
                <a:endParaRPr lang="en-US"/>
              </a:p>
            </p:txBody>
          </p:sp>
        </p:grpSp>
        <p:grpSp>
          <p:nvGrpSpPr>
            <p:cNvPr id="3" name="Group 2"/>
            <p:cNvGrpSpPr/>
            <p:nvPr/>
          </p:nvGrpSpPr>
          <p:grpSpPr>
            <a:xfrm>
              <a:off x="146263" y="2571374"/>
              <a:ext cx="8851470" cy="1067997"/>
              <a:chOff x="146263" y="2571374"/>
              <a:chExt cx="8851470" cy="1067997"/>
            </a:xfrm>
          </p:grpSpPr>
          <p:sp>
            <p:nvSpPr>
              <p:cNvPr id="2" name="Rounded Rectangle 1"/>
              <p:cNvSpPr/>
              <p:nvPr/>
            </p:nvSpPr>
            <p:spPr>
              <a:xfrm rot="5400000">
                <a:off x="1095646" y="1631529"/>
                <a:ext cx="533998" cy="241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000" dirty="0" smtClean="0">
                    <a:solidFill>
                      <a:schemeClr val="tx1"/>
                    </a:solidFill>
                  </a:rPr>
                  <a:t>Worship</a:t>
                </a:r>
              </a:p>
            </p:txBody>
          </p:sp>
          <p:sp>
            <p:nvSpPr>
              <p:cNvPr id="13" name="Rounded Rectangle 12"/>
              <p:cNvSpPr/>
              <p:nvPr/>
            </p:nvSpPr>
            <p:spPr>
              <a:xfrm rot="5400000">
                <a:off x="4304999" y="1631529"/>
                <a:ext cx="533998" cy="241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000" dirty="0" smtClean="0">
                    <a:solidFill>
                      <a:schemeClr val="tx1"/>
                    </a:solidFill>
                  </a:rPr>
                  <a:t>Teaching</a:t>
                </a:r>
              </a:p>
            </p:txBody>
          </p:sp>
          <p:sp>
            <p:nvSpPr>
              <p:cNvPr id="14" name="Rounded Rectangle 13"/>
              <p:cNvSpPr/>
              <p:nvPr/>
            </p:nvSpPr>
            <p:spPr>
              <a:xfrm rot="5400000">
                <a:off x="7523891" y="1631529"/>
                <a:ext cx="533998" cy="241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000" dirty="0" smtClean="0">
                    <a:solidFill>
                      <a:schemeClr val="tx1"/>
                    </a:solidFill>
                  </a:rPr>
                  <a:t>Prayer</a:t>
                </a:r>
              </a:p>
            </p:txBody>
          </p:sp>
          <p:sp>
            <p:nvSpPr>
              <p:cNvPr id="15" name="Rounded Rectangle 14"/>
              <p:cNvSpPr/>
              <p:nvPr/>
            </p:nvSpPr>
            <p:spPr>
              <a:xfrm rot="16200000">
                <a:off x="1086108" y="2165528"/>
                <a:ext cx="533998" cy="241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000" dirty="0" smtClean="0">
                    <a:solidFill>
                      <a:schemeClr val="tx1"/>
                    </a:solidFill>
                  </a:rPr>
                  <a:t>Quiet Time</a:t>
                </a:r>
              </a:p>
            </p:txBody>
          </p:sp>
          <p:sp>
            <p:nvSpPr>
              <p:cNvPr id="16" name="Rounded Rectangle 15"/>
              <p:cNvSpPr/>
              <p:nvPr/>
            </p:nvSpPr>
            <p:spPr>
              <a:xfrm rot="16200000">
                <a:off x="4304999" y="2165528"/>
                <a:ext cx="533998" cy="241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000" dirty="0" smtClean="0">
                    <a:solidFill>
                      <a:schemeClr val="tx1"/>
                    </a:solidFill>
                  </a:rPr>
                  <a:t>Serving</a:t>
                </a:r>
              </a:p>
            </p:txBody>
          </p:sp>
          <p:sp>
            <p:nvSpPr>
              <p:cNvPr id="17" name="Rounded Rectangle 16"/>
              <p:cNvSpPr/>
              <p:nvPr/>
            </p:nvSpPr>
            <p:spPr>
              <a:xfrm rot="16200000">
                <a:off x="7514352" y="2165527"/>
                <a:ext cx="533998" cy="241368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000" dirty="0" smtClean="0">
                    <a:solidFill>
                      <a:schemeClr val="tx1"/>
                    </a:solidFill>
                  </a:rPr>
                  <a:t>Witness</a:t>
                </a:r>
              </a:p>
            </p:txBody>
          </p:sp>
        </p:grpSp>
      </p:grpSp>
    </p:spTree>
    <p:extLst>
      <p:ext uri="{BB962C8B-B14F-4D97-AF65-F5344CB8AC3E}">
        <p14:creationId xmlns:p14="http://schemas.microsoft.com/office/powerpoint/2010/main" val="2255014555"/>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2831544"/>
          </a:xfrm>
          <a:prstGeom prst="rect">
            <a:avLst/>
          </a:prstGeom>
          <a:noFill/>
        </p:spPr>
        <p:txBody>
          <a:bodyPr wrap="square" rtlCol="0">
            <a:spAutoFit/>
          </a:bodyPr>
          <a:lstStyle/>
          <a:p>
            <a:r>
              <a:rPr lang="en-US" sz="3200" dirty="0" smtClean="0">
                <a:solidFill>
                  <a:srgbClr val="00B0F0"/>
                </a:solidFill>
              </a:rPr>
              <a:t>Teach = empower and motivate for learning</a:t>
            </a:r>
          </a:p>
          <a:p>
            <a:pPr algn="r"/>
            <a:endParaRPr lang="en-US" sz="2000" dirty="0">
              <a:solidFill>
                <a:schemeClr val="bg1"/>
              </a:solidFill>
            </a:endParaRPr>
          </a:p>
          <a:p>
            <a:r>
              <a:rPr lang="en-US" sz="3200" dirty="0" smtClean="0">
                <a:solidFill>
                  <a:schemeClr val="bg1"/>
                </a:solidFill>
              </a:rPr>
              <a:t>     </a:t>
            </a:r>
            <a:r>
              <a:rPr lang="en-US" sz="3200" dirty="0" smtClean="0">
                <a:solidFill>
                  <a:srgbClr val="FFFF00"/>
                </a:solidFill>
              </a:rPr>
              <a:t>Cognitive</a:t>
            </a:r>
            <a:r>
              <a:rPr lang="en-US" sz="3200" dirty="0" smtClean="0">
                <a:solidFill>
                  <a:schemeClr val="bg1"/>
                </a:solidFill>
              </a:rPr>
              <a:t>: share information, help process it</a:t>
            </a:r>
          </a:p>
          <a:p>
            <a:pPr>
              <a:spcBef>
                <a:spcPts val="1800"/>
              </a:spcBef>
            </a:pPr>
            <a:r>
              <a:rPr lang="en-US" sz="3200" dirty="0" smtClean="0">
                <a:solidFill>
                  <a:schemeClr val="bg1"/>
                </a:solidFill>
              </a:rPr>
              <a:t>     </a:t>
            </a:r>
            <a:r>
              <a:rPr lang="en-US" sz="3200" dirty="0" smtClean="0">
                <a:solidFill>
                  <a:srgbClr val="FFFF00"/>
                </a:solidFill>
              </a:rPr>
              <a:t>Affective</a:t>
            </a:r>
            <a:r>
              <a:rPr lang="en-US" sz="3200" dirty="0" smtClean="0">
                <a:solidFill>
                  <a:schemeClr val="bg1"/>
                </a:solidFill>
              </a:rPr>
              <a:t>: help care about it, motivate, encourage</a:t>
            </a:r>
          </a:p>
          <a:p>
            <a:pPr>
              <a:spcBef>
                <a:spcPts val="1800"/>
              </a:spcBef>
            </a:pPr>
            <a:r>
              <a:rPr lang="en-US" sz="3200" dirty="0">
                <a:solidFill>
                  <a:schemeClr val="bg1"/>
                </a:solidFill>
              </a:rPr>
              <a:t> </a:t>
            </a:r>
            <a:r>
              <a:rPr lang="en-US" sz="3200" dirty="0" smtClean="0">
                <a:solidFill>
                  <a:schemeClr val="bg1"/>
                </a:solidFill>
              </a:rPr>
              <a:t>    </a:t>
            </a:r>
            <a:r>
              <a:rPr lang="en-US" sz="3200" dirty="0" smtClean="0">
                <a:solidFill>
                  <a:srgbClr val="FFFF00"/>
                </a:solidFill>
              </a:rPr>
              <a:t>Behavioral</a:t>
            </a:r>
            <a:r>
              <a:rPr lang="en-US" sz="3200" dirty="0" smtClean="0">
                <a:solidFill>
                  <a:schemeClr val="bg1"/>
                </a:solidFill>
              </a:rPr>
              <a:t>: show what to do with it</a:t>
            </a:r>
            <a:endParaRPr lang="en-US" sz="3200" dirty="0">
              <a:solidFill>
                <a:schemeClr val="bg1"/>
              </a:solidFill>
            </a:endParaRPr>
          </a:p>
        </p:txBody>
      </p:sp>
      <p:pic>
        <p:nvPicPr>
          <p:cNvPr id="5" name="Picture 2" descr="D:\Pictures\roll1\IMG_579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425" b="13512"/>
          <a:stretch/>
        </p:blipFill>
        <p:spPr bwMode="auto">
          <a:xfrm>
            <a:off x="0" y="3016210"/>
            <a:ext cx="9144000"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04712"/>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pPr lvl="0"/>
            <a:r>
              <a:rPr lang="en-US" sz="3200" dirty="0">
                <a:solidFill>
                  <a:schemeClr val="bg1"/>
                </a:solidFill>
              </a:rPr>
              <a:t>Ephesians 4.11-15 NET:  It was he </a:t>
            </a:r>
            <a:r>
              <a:rPr lang="en-US" sz="3200" dirty="0" smtClean="0">
                <a:solidFill>
                  <a:schemeClr val="bg1"/>
                </a:solidFill>
              </a:rPr>
              <a:t>who </a:t>
            </a:r>
            <a:r>
              <a:rPr lang="en-US" sz="3200" dirty="0">
                <a:solidFill>
                  <a:schemeClr val="bg1"/>
                </a:solidFill>
              </a:rPr>
              <a:t>gave some as apostles, some as prophets, some as evangelists, and </a:t>
            </a:r>
            <a:r>
              <a:rPr lang="en-US" sz="3200" dirty="0">
                <a:solidFill>
                  <a:srgbClr val="FFFF00"/>
                </a:solidFill>
              </a:rPr>
              <a:t>some as pastors and teachers</a:t>
            </a:r>
            <a:r>
              <a:rPr lang="en-US" sz="3200" dirty="0">
                <a:solidFill>
                  <a:schemeClr val="bg1"/>
                </a:solidFill>
              </a:rPr>
              <a:t>, to equip the saints for the work of ministry, that is, to build up the body of Christ, until we all attain to the unity of the faith and of the knowledge of the Son of God– a mature person, attaining to the measure of Christ's full stature.  So we are no longer to be children, tossed back and forth by waves and carried about by every wind of teaching by the trickery of people who craftily carry out their deceitful schemes.  But practicing the truth in love, we will in all things grow up into Christ, who is the head.</a:t>
            </a:r>
          </a:p>
        </p:txBody>
      </p:sp>
    </p:spTree>
    <p:extLst>
      <p:ext uri="{BB962C8B-B14F-4D97-AF65-F5344CB8AC3E}">
        <p14:creationId xmlns:p14="http://schemas.microsoft.com/office/powerpoint/2010/main" val="3201151607"/>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94085"/>
          </a:xfrm>
          <a:prstGeom prst="rect">
            <a:avLst/>
          </a:prstGeom>
          <a:noFill/>
        </p:spPr>
        <p:txBody>
          <a:bodyPr wrap="square" rtlCol="0">
            <a:spAutoFit/>
          </a:bodyPr>
          <a:lstStyle/>
          <a:p>
            <a:pPr lvl="0"/>
            <a:r>
              <a:rPr lang="en-US" sz="3200" dirty="0">
                <a:solidFill>
                  <a:schemeClr val="bg1"/>
                </a:solidFill>
              </a:rPr>
              <a:t>Ephesians 4.11-15 NET:  It was he </a:t>
            </a:r>
            <a:r>
              <a:rPr lang="en-US" sz="3200" dirty="0" smtClean="0">
                <a:solidFill>
                  <a:schemeClr val="bg1"/>
                </a:solidFill>
              </a:rPr>
              <a:t>who </a:t>
            </a:r>
            <a:r>
              <a:rPr lang="en-US" sz="3200" dirty="0">
                <a:solidFill>
                  <a:schemeClr val="bg1"/>
                </a:solidFill>
              </a:rPr>
              <a:t>gave some as apostles, some as prophets, some as evangelists, and some as pastors and teachers, to equip the saints for the work of ministry, that is, </a:t>
            </a:r>
            <a:r>
              <a:rPr lang="en-US" sz="3200" dirty="0">
                <a:solidFill>
                  <a:srgbClr val="FFFF00"/>
                </a:solidFill>
              </a:rPr>
              <a:t>to build up the body of Christ</a:t>
            </a:r>
            <a:r>
              <a:rPr lang="en-US" sz="3200" dirty="0">
                <a:solidFill>
                  <a:schemeClr val="bg1"/>
                </a:solidFill>
              </a:rPr>
              <a:t>, until we all attain to the unity of the faith and of the knowledge of the Son of God– </a:t>
            </a:r>
            <a:r>
              <a:rPr lang="en-US" sz="3200" dirty="0">
                <a:solidFill>
                  <a:srgbClr val="FFFF00"/>
                </a:solidFill>
              </a:rPr>
              <a:t>a mature person, attaining to the measure of Christ's full stature</a:t>
            </a:r>
            <a:r>
              <a:rPr lang="en-US" sz="3200" dirty="0">
                <a:solidFill>
                  <a:schemeClr val="bg1"/>
                </a:solidFill>
              </a:rPr>
              <a:t>.  So we are no longer to be children, tossed back and forth by waves and carried about by every wind of teaching by the trickery of people who craftily carry out their deceitful schemes.  But practicing the truth in love, we will in all things grow up into Christ, who is the head.</a:t>
            </a:r>
          </a:p>
        </p:txBody>
      </p:sp>
    </p:spTree>
    <p:extLst>
      <p:ext uri="{BB962C8B-B14F-4D97-AF65-F5344CB8AC3E}">
        <p14:creationId xmlns:p14="http://schemas.microsoft.com/office/powerpoint/2010/main" val="91873526"/>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3539430"/>
          </a:xfrm>
          <a:prstGeom prst="rect">
            <a:avLst/>
          </a:prstGeom>
          <a:noFill/>
        </p:spPr>
        <p:txBody>
          <a:bodyPr wrap="square" rtlCol="0">
            <a:spAutoFit/>
          </a:bodyPr>
          <a:lstStyle/>
          <a:p>
            <a:pPr lvl="0"/>
            <a:r>
              <a:rPr lang="en-US" sz="3200" dirty="0">
                <a:solidFill>
                  <a:schemeClr val="bg1"/>
                </a:solidFill>
              </a:rPr>
              <a:t>Ephesians </a:t>
            </a:r>
            <a:r>
              <a:rPr lang="en-US" sz="3200" dirty="0" smtClean="0">
                <a:solidFill>
                  <a:schemeClr val="bg1"/>
                </a:solidFill>
              </a:rPr>
              <a:t>4.11-12 </a:t>
            </a:r>
            <a:r>
              <a:rPr lang="en-US" sz="3200" dirty="0">
                <a:solidFill>
                  <a:schemeClr val="bg1"/>
                </a:solidFill>
              </a:rPr>
              <a:t>NET:  It was he </a:t>
            </a:r>
            <a:r>
              <a:rPr lang="en-US" sz="3200" dirty="0" smtClean="0">
                <a:solidFill>
                  <a:schemeClr val="bg1"/>
                </a:solidFill>
              </a:rPr>
              <a:t>who </a:t>
            </a:r>
            <a:r>
              <a:rPr lang="en-US" sz="3200" dirty="0">
                <a:solidFill>
                  <a:schemeClr val="bg1"/>
                </a:solidFill>
              </a:rPr>
              <a:t>gave some as apostles, some as prophets, some as evangelists, and some as pastors and teachers, </a:t>
            </a:r>
            <a:r>
              <a:rPr lang="en-US" sz="3200" dirty="0">
                <a:solidFill>
                  <a:srgbClr val="FFFF00"/>
                </a:solidFill>
              </a:rPr>
              <a:t>to equip the </a:t>
            </a:r>
            <a:r>
              <a:rPr lang="en-US" sz="3200" u="sng" dirty="0">
                <a:solidFill>
                  <a:srgbClr val="00B0F0"/>
                </a:solidFill>
              </a:rPr>
              <a:t>saints</a:t>
            </a:r>
            <a:r>
              <a:rPr lang="en-US" sz="3200" dirty="0">
                <a:solidFill>
                  <a:srgbClr val="FFFF00"/>
                </a:solidFill>
              </a:rPr>
              <a:t> for the work of ministry</a:t>
            </a:r>
            <a:r>
              <a:rPr lang="en-US" sz="3200" dirty="0">
                <a:solidFill>
                  <a:schemeClr val="bg1"/>
                </a:solidFill>
              </a:rPr>
              <a:t>, that is, to build up the </a:t>
            </a:r>
            <a:endParaRPr lang="en-US" sz="3200" dirty="0" smtClean="0">
              <a:solidFill>
                <a:schemeClr val="bg1"/>
              </a:solidFill>
            </a:endParaRPr>
          </a:p>
          <a:p>
            <a:pPr lvl="0"/>
            <a:r>
              <a:rPr lang="en-US" sz="3200" dirty="0" smtClean="0">
                <a:solidFill>
                  <a:schemeClr val="bg1"/>
                </a:solidFill>
              </a:rPr>
              <a:t>body </a:t>
            </a:r>
            <a:r>
              <a:rPr lang="en-US" sz="3200" dirty="0">
                <a:solidFill>
                  <a:schemeClr val="bg1"/>
                </a:solidFill>
              </a:rPr>
              <a:t>of </a:t>
            </a:r>
            <a:r>
              <a:rPr lang="en-US" sz="3200" dirty="0" smtClean="0">
                <a:solidFill>
                  <a:schemeClr val="bg1"/>
                </a:solidFill>
              </a:rPr>
              <a:t>Christ...					</a:t>
            </a:r>
          </a:p>
          <a:p>
            <a:pPr lvl="0" algn="r"/>
            <a:r>
              <a:rPr lang="en-US" sz="3200" dirty="0" smtClean="0">
                <a:solidFill>
                  <a:srgbClr val="00B0F0"/>
                </a:solidFill>
              </a:rPr>
              <a:t>saint =</a:t>
            </a:r>
            <a:r>
              <a:rPr lang="en-US" sz="3200" dirty="0" smtClean="0">
                <a:solidFill>
                  <a:schemeClr val="bg1"/>
                </a:solidFill>
              </a:rPr>
              <a:t> </a:t>
            </a:r>
            <a:r>
              <a:rPr lang="el-GR" sz="3200" dirty="0" smtClean="0">
                <a:solidFill>
                  <a:srgbClr val="00B0F0"/>
                </a:solidFill>
              </a:rPr>
              <a:t>ἅγιος </a:t>
            </a:r>
            <a:endParaRPr lang="en-US" sz="3200" dirty="0" smtClean="0">
              <a:solidFill>
                <a:srgbClr val="00B0F0"/>
              </a:solidFill>
            </a:endParaRPr>
          </a:p>
          <a:p>
            <a:pPr lvl="0" algn="r"/>
            <a:r>
              <a:rPr lang="en-US" sz="3200" dirty="0" smtClean="0">
                <a:solidFill>
                  <a:srgbClr val="00B0F0"/>
                </a:solidFill>
              </a:rPr>
              <a:t>[HA-gee-ahs]</a:t>
            </a:r>
            <a:endParaRPr lang="en-US" sz="3200" dirty="0">
              <a:solidFill>
                <a:srgbClr val="00B0F0"/>
              </a:solidFill>
            </a:endParaRPr>
          </a:p>
        </p:txBody>
      </p:sp>
    </p:spTree>
    <p:extLst>
      <p:ext uri="{BB962C8B-B14F-4D97-AF65-F5344CB8AC3E}">
        <p14:creationId xmlns:p14="http://schemas.microsoft.com/office/powerpoint/2010/main" val="2331439663"/>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986528"/>
          </a:xfrm>
          <a:prstGeom prst="rect">
            <a:avLst/>
          </a:prstGeom>
          <a:noFill/>
        </p:spPr>
        <p:txBody>
          <a:bodyPr wrap="square" rtlCol="0">
            <a:spAutoFit/>
          </a:bodyPr>
          <a:lstStyle/>
          <a:p>
            <a:pPr lvl="0"/>
            <a:r>
              <a:rPr lang="en-US" sz="3200" dirty="0">
                <a:solidFill>
                  <a:schemeClr val="bg1"/>
                </a:solidFill>
              </a:rPr>
              <a:t>Ephesians </a:t>
            </a:r>
            <a:r>
              <a:rPr lang="en-US" sz="3200" dirty="0" smtClean="0">
                <a:solidFill>
                  <a:schemeClr val="bg1"/>
                </a:solidFill>
              </a:rPr>
              <a:t>4.11-12 </a:t>
            </a:r>
            <a:r>
              <a:rPr lang="en-US" sz="3200" dirty="0">
                <a:solidFill>
                  <a:schemeClr val="bg1"/>
                </a:solidFill>
              </a:rPr>
              <a:t>NET:  It was he </a:t>
            </a:r>
            <a:r>
              <a:rPr lang="en-US" sz="3200" dirty="0" smtClean="0">
                <a:solidFill>
                  <a:schemeClr val="bg1"/>
                </a:solidFill>
              </a:rPr>
              <a:t>who </a:t>
            </a:r>
            <a:r>
              <a:rPr lang="en-US" sz="3200" dirty="0">
                <a:solidFill>
                  <a:schemeClr val="bg1"/>
                </a:solidFill>
              </a:rPr>
              <a:t>gave some as apostles, some as prophets, some as evangelists, and some as pastors and teachers, </a:t>
            </a:r>
            <a:r>
              <a:rPr lang="en-US" sz="3200" dirty="0">
                <a:solidFill>
                  <a:srgbClr val="FFFF00"/>
                </a:solidFill>
              </a:rPr>
              <a:t>to equip the </a:t>
            </a:r>
            <a:r>
              <a:rPr lang="en-US" sz="3200" u="sng" dirty="0">
                <a:solidFill>
                  <a:srgbClr val="00B0F0"/>
                </a:solidFill>
              </a:rPr>
              <a:t>saints</a:t>
            </a:r>
            <a:r>
              <a:rPr lang="en-US" sz="3200" dirty="0">
                <a:solidFill>
                  <a:srgbClr val="FFFF00"/>
                </a:solidFill>
              </a:rPr>
              <a:t> for the work of ministry</a:t>
            </a:r>
            <a:r>
              <a:rPr lang="en-US" sz="3200" dirty="0">
                <a:solidFill>
                  <a:schemeClr val="bg1"/>
                </a:solidFill>
              </a:rPr>
              <a:t>, that is, to build up the </a:t>
            </a:r>
            <a:endParaRPr lang="en-US" sz="3200" dirty="0" smtClean="0">
              <a:solidFill>
                <a:schemeClr val="bg1"/>
              </a:solidFill>
            </a:endParaRPr>
          </a:p>
          <a:p>
            <a:pPr lvl="0"/>
            <a:r>
              <a:rPr lang="en-US" sz="3200" dirty="0" smtClean="0">
                <a:solidFill>
                  <a:schemeClr val="bg1"/>
                </a:solidFill>
              </a:rPr>
              <a:t>body </a:t>
            </a:r>
            <a:r>
              <a:rPr lang="en-US" sz="3200" dirty="0">
                <a:solidFill>
                  <a:schemeClr val="bg1"/>
                </a:solidFill>
              </a:rPr>
              <a:t>of </a:t>
            </a:r>
            <a:r>
              <a:rPr lang="en-US" sz="3200" dirty="0" smtClean="0">
                <a:solidFill>
                  <a:schemeClr val="bg1"/>
                </a:solidFill>
              </a:rPr>
              <a:t>Christ...					</a:t>
            </a:r>
          </a:p>
          <a:p>
            <a:pPr lvl="0" algn="r"/>
            <a:r>
              <a:rPr lang="en-US" sz="3200" dirty="0" smtClean="0">
                <a:solidFill>
                  <a:srgbClr val="00B0F0"/>
                </a:solidFill>
              </a:rPr>
              <a:t>saint =</a:t>
            </a:r>
            <a:r>
              <a:rPr lang="en-US" sz="3200" dirty="0" smtClean="0">
                <a:solidFill>
                  <a:schemeClr val="bg1"/>
                </a:solidFill>
              </a:rPr>
              <a:t> </a:t>
            </a:r>
            <a:r>
              <a:rPr lang="el-GR" sz="3200" dirty="0" smtClean="0">
                <a:solidFill>
                  <a:srgbClr val="00B0F0"/>
                </a:solidFill>
              </a:rPr>
              <a:t>ἅγιος </a:t>
            </a:r>
            <a:endParaRPr lang="en-US" sz="3200" dirty="0" smtClean="0">
              <a:solidFill>
                <a:srgbClr val="00B0F0"/>
              </a:solidFill>
            </a:endParaRPr>
          </a:p>
          <a:p>
            <a:pPr lvl="0" algn="r"/>
            <a:r>
              <a:rPr lang="en-US" sz="3200" dirty="0" smtClean="0">
                <a:solidFill>
                  <a:srgbClr val="00B0F0"/>
                </a:solidFill>
              </a:rPr>
              <a:t>[HA-gee-ahs]</a:t>
            </a:r>
          </a:p>
          <a:p>
            <a:pPr lvl="0" algn="r"/>
            <a:endParaRPr lang="en-US" sz="3200" b="1" dirty="0">
              <a:solidFill>
                <a:schemeClr val="bg1"/>
              </a:solidFill>
            </a:endParaRPr>
          </a:p>
          <a:p>
            <a:r>
              <a:rPr lang="en-US" sz="3200" dirty="0">
                <a:solidFill>
                  <a:schemeClr val="bg1"/>
                </a:solidFill>
              </a:rPr>
              <a:t>1 Corinthians 1.2 </a:t>
            </a:r>
            <a:r>
              <a:rPr lang="en-US" sz="3200" dirty="0" smtClean="0">
                <a:solidFill>
                  <a:schemeClr val="bg1"/>
                </a:solidFill>
              </a:rPr>
              <a:t>ESV:  </a:t>
            </a:r>
            <a:r>
              <a:rPr lang="en-US" sz="3200" dirty="0">
                <a:solidFill>
                  <a:schemeClr val="bg1"/>
                </a:solidFill>
              </a:rPr>
              <a:t>To the church of God that is in Corinth, </a:t>
            </a:r>
            <a:r>
              <a:rPr lang="en-US" sz="3200" dirty="0" smtClean="0">
                <a:solidFill>
                  <a:schemeClr val="bg1"/>
                </a:solidFill>
              </a:rPr>
              <a:t>to </a:t>
            </a:r>
            <a:r>
              <a:rPr lang="en-US" sz="3200" dirty="0">
                <a:solidFill>
                  <a:schemeClr val="bg1"/>
                </a:solidFill>
              </a:rPr>
              <a:t>those </a:t>
            </a:r>
            <a:r>
              <a:rPr lang="en-US" sz="3200" dirty="0">
                <a:solidFill>
                  <a:srgbClr val="00B0F0"/>
                </a:solidFill>
              </a:rPr>
              <a:t>sanctified</a:t>
            </a:r>
            <a:r>
              <a:rPr lang="en-US" sz="3200" dirty="0">
                <a:solidFill>
                  <a:schemeClr val="bg1"/>
                </a:solidFill>
              </a:rPr>
              <a:t> in Christ Jesus, called to be </a:t>
            </a:r>
            <a:r>
              <a:rPr lang="en-US" sz="3200" dirty="0">
                <a:solidFill>
                  <a:srgbClr val="00B0F0"/>
                </a:solidFill>
              </a:rPr>
              <a:t>saints</a:t>
            </a:r>
            <a:r>
              <a:rPr lang="en-US" sz="3200" dirty="0">
                <a:solidFill>
                  <a:schemeClr val="bg1"/>
                </a:solidFill>
              </a:rPr>
              <a:t> together with all those who in every place call upon the name of our Lord Jesus Christ, both their Lord and ours…  </a:t>
            </a:r>
          </a:p>
          <a:p>
            <a:pPr lvl="0"/>
            <a:endParaRPr lang="en-US" sz="3200" dirty="0">
              <a:solidFill>
                <a:srgbClr val="00B0F0"/>
              </a:solidFill>
            </a:endParaRPr>
          </a:p>
        </p:txBody>
      </p:sp>
    </p:spTree>
    <p:extLst>
      <p:ext uri="{BB962C8B-B14F-4D97-AF65-F5344CB8AC3E}">
        <p14:creationId xmlns:p14="http://schemas.microsoft.com/office/powerpoint/2010/main" val="158535224"/>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p:cNvGrpSpPr/>
          <p:nvPr/>
        </p:nvGrpSpPr>
        <p:grpSpPr>
          <a:xfrm>
            <a:off x="-1" y="613024"/>
            <a:ext cx="1861751" cy="6244976"/>
            <a:chOff x="76200" y="381000"/>
            <a:chExt cx="1752600" cy="5867400"/>
          </a:xfrm>
        </p:grpSpPr>
        <p:grpSp>
          <p:nvGrpSpPr>
            <p:cNvPr id="5" name="Group 10"/>
            <p:cNvGrpSpPr/>
            <p:nvPr/>
          </p:nvGrpSpPr>
          <p:grpSpPr>
            <a:xfrm>
              <a:off x="76200" y="381000"/>
              <a:ext cx="1752600" cy="5867400"/>
              <a:chOff x="304800" y="381000"/>
              <a:chExt cx="1752600" cy="5867400"/>
            </a:xfrm>
          </p:grpSpPr>
          <p:sp>
            <p:nvSpPr>
              <p:cNvPr id="8" name="Oval 7"/>
              <p:cNvSpPr/>
              <p:nvPr/>
            </p:nvSpPr>
            <p:spPr>
              <a:xfrm>
                <a:off x="304800" y="3810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rPr>
                  <a:t>God</a:t>
                </a:r>
              </a:p>
            </p:txBody>
          </p:sp>
          <p:sp>
            <p:nvSpPr>
              <p:cNvPr id="9" name="Oval 8"/>
              <p:cNvSpPr/>
              <p:nvPr/>
            </p:nvSpPr>
            <p:spPr>
              <a:xfrm>
                <a:off x="304800" y="24384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Family</a:t>
                </a:r>
                <a:endParaRPr lang="en-US" sz="2800" b="1" dirty="0">
                  <a:solidFill>
                    <a:prstClr val="black"/>
                  </a:solidFill>
                </a:endParaRPr>
              </a:p>
            </p:txBody>
          </p:sp>
          <p:sp>
            <p:nvSpPr>
              <p:cNvPr id="10" name="Oval 9"/>
              <p:cNvSpPr/>
              <p:nvPr/>
            </p:nvSpPr>
            <p:spPr>
              <a:xfrm>
                <a:off x="304800" y="44958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smtClean="0">
                    <a:solidFill>
                      <a:prstClr val="black"/>
                    </a:solidFill>
                  </a:rPr>
                  <a:t>Creation</a:t>
                </a:r>
                <a:endParaRPr lang="en-US" sz="2800" b="1" dirty="0">
                  <a:solidFill>
                    <a:prstClr val="black"/>
                  </a:solidFill>
                </a:endParaRPr>
              </a:p>
            </p:txBody>
          </p:sp>
        </p:grpSp>
        <p:sp>
          <p:nvSpPr>
            <p:cNvPr id="6" name="Rectangle 14"/>
            <p:cNvSpPr>
              <a:spLocks noChangeArrowheads="1"/>
            </p:cNvSpPr>
            <p:nvPr/>
          </p:nvSpPr>
          <p:spPr bwMode="auto">
            <a:xfrm>
              <a:off x="838200" y="21336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sp>
          <p:nvSpPr>
            <p:cNvPr id="7" name="Rectangle 6"/>
            <p:cNvSpPr>
              <a:spLocks noChangeArrowheads="1"/>
            </p:cNvSpPr>
            <p:nvPr/>
          </p:nvSpPr>
          <p:spPr bwMode="auto">
            <a:xfrm>
              <a:off x="838200" y="41910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grpSp>
      <p:sp>
        <p:nvSpPr>
          <p:cNvPr id="18" name="TextBox 17"/>
          <p:cNvSpPr txBox="1"/>
          <p:nvPr/>
        </p:nvSpPr>
        <p:spPr>
          <a:xfrm>
            <a:off x="2449892" y="3715344"/>
            <a:ext cx="5053671" cy="2554545"/>
          </a:xfrm>
          <a:prstGeom prst="rect">
            <a:avLst/>
          </a:prstGeom>
          <a:noFill/>
        </p:spPr>
        <p:txBody>
          <a:bodyPr wrap="square" rtlCol="0">
            <a:spAutoFit/>
          </a:bodyPr>
          <a:lstStyle/>
          <a:p>
            <a:r>
              <a:rPr lang="en-US" sz="3200" b="1" dirty="0" smtClean="0">
                <a:solidFill>
                  <a:srgbClr val="FFFF00"/>
                </a:solidFill>
              </a:rPr>
              <a:t>God’s image bearers</a:t>
            </a:r>
          </a:p>
          <a:p>
            <a:r>
              <a:rPr lang="en-US" sz="3200" dirty="0" smtClean="0">
                <a:solidFill>
                  <a:schemeClr val="bg1"/>
                </a:solidFill>
              </a:rPr>
              <a:t>reflect his character</a:t>
            </a:r>
          </a:p>
          <a:p>
            <a:r>
              <a:rPr lang="en-US" sz="3200" dirty="0" smtClean="0">
                <a:solidFill>
                  <a:schemeClr val="bg1"/>
                </a:solidFill>
              </a:rPr>
              <a:t>represent him in life</a:t>
            </a:r>
          </a:p>
          <a:p>
            <a:r>
              <a:rPr lang="en-US" sz="3200" dirty="0" smtClean="0">
                <a:solidFill>
                  <a:schemeClr val="bg1"/>
                </a:solidFill>
              </a:rPr>
              <a:t>rule [steward] in his name</a:t>
            </a:r>
          </a:p>
          <a:p>
            <a:r>
              <a:rPr lang="en-US" sz="3200" dirty="0" smtClean="0">
                <a:solidFill>
                  <a:schemeClr val="bg1"/>
                </a:solidFill>
              </a:rPr>
              <a:t>reproduce his image</a:t>
            </a:r>
          </a:p>
        </p:txBody>
      </p:sp>
      <p:grpSp>
        <p:nvGrpSpPr>
          <p:cNvPr id="19" name="Group 40"/>
          <p:cNvGrpSpPr/>
          <p:nvPr/>
        </p:nvGrpSpPr>
        <p:grpSpPr>
          <a:xfrm>
            <a:off x="7282249" y="613024"/>
            <a:ext cx="1861751" cy="6244976"/>
            <a:chOff x="76200" y="381000"/>
            <a:chExt cx="1752600" cy="5867400"/>
          </a:xfrm>
        </p:grpSpPr>
        <p:grpSp>
          <p:nvGrpSpPr>
            <p:cNvPr id="20" name="Group 10"/>
            <p:cNvGrpSpPr/>
            <p:nvPr/>
          </p:nvGrpSpPr>
          <p:grpSpPr>
            <a:xfrm>
              <a:off x="76200" y="381000"/>
              <a:ext cx="1752600" cy="5867400"/>
              <a:chOff x="304800" y="381000"/>
              <a:chExt cx="1752600" cy="5867400"/>
            </a:xfrm>
          </p:grpSpPr>
          <p:sp>
            <p:nvSpPr>
              <p:cNvPr id="23" name="Oval 22"/>
              <p:cNvSpPr/>
              <p:nvPr/>
            </p:nvSpPr>
            <p:spPr>
              <a:xfrm>
                <a:off x="304800" y="3810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rPr>
                  <a:t>God</a:t>
                </a:r>
              </a:p>
            </p:txBody>
          </p:sp>
          <p:sp>
            <p:nvSpPr>
              <p:cNvPr id="24" name="Oval 23"/>
              <p:cNvSpPr/>
              <p:nvPr/>
            </p:nvSpPr>
            <p:spPr>
              <a:xfrm>
                <a:off x="304800" y="24384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Church</a:t>
                </a:r>
                <a:endParaRPr lang="en-US" sz="2800" b="1" dirty="0">
                  <a:solidFill>
                    <a:prstClr val="black"/>
                  </a:solidFill>
                </a:endParaRPr>
              </a:p>
            </p:txBody>
          </p:sp>
          <p:sp>
            <p:nvSpPr>
              <p:cNvPr id="25" name="Oval 24"/>
              <p:cNvSpPr/>
              <p:nvPr/>
            </p:nvSpPr>
            <p:spPr>
              <a:xfrm>
                <a:off x="304800" y="44958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smtClean="0">
                    <a:solidFill>
                      <a:prstClr val="black"/>
                    </a:solidFill>
                  </a:rPr>
                  <a:t>Peoples</a:t>
                </a:r>
                <a:endParaRPr lang="en-US" sz="2800" b="1" dirty="0">
                  <a:solidFill>
                    <a:prstClr val="black"/>
                  </a:solidFill>
                </a:endParaRPr>
              </a:p>
            </p:txBody>
          </p:sp>
        </p:grpSp>
        <p:sp>
          <p:nvSpPr>
            <p:cNvPr id="21" name="Rectangle 14"/>
            <p:cNvSpPr>
              <a:spLocks noChangeArrowheads="1"/>
            </p:cNvSpPr>
            <p:nvPr/>
          </p:nvSpPr>
          <p:spPr bwMode="auto">
            <a:xfrm>
              <a:off x="838200" y="21336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sp>
          <p:nvSpPr>
            <p:cNvPr id="22" name="Rectangle 21"/>
            <p:cNvSpPr>
              <a:spLocks noChangeArrowheads="1"/>
            </p:cNvSpPr>
            <p:nvPr/>
          </p:nvSpPr>
          <p:spPr bwMode="auto">
            <a:xfrm>
              <a:off x="838200" y="41910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grpSp>
      <p:sp>
        <p:nvSpPr>
          <p:cNvPr id="26" name="TextBox 25"/>
          <p:cNvSpPr txBox="1"/>
          <p:nvPr/>
        </p:nvSpPr>
        <p:spPr>
          <a:xfrm>
            <a:off x="0" y="0"/>
            <a:ext cx="9144000" cy="3046988"/>
          </a:xfrm>
          <a:prstGeom prst="rect">
            <a:avLst/>
          </a:prstGeom>
          <a:noFill/>
        </p:spPr>
        <p:txBody>
          <a:bodyPr wrap="square" rtlCol="0">
            <a:spAutoFit/>
          </a:bodyPr>
          <a:lstStyle/>
          <a:p>
            <a:pPr lvl="0"/>
            <a:r>
              <a:rPr lang="en-US" sz="3200" dirty="0">
                <a:solidFill>
                  <a:schemeClr val="bg1"/>
                </a:solidFill>
              </a:rPr>
              <a:t>Matthew 28.19-20a NET:  </a:t>
            </a:r>
            <a:r>
              <a:rPr lang="en-US" sz="3200" dirty="0" smtClean="0">
                <a:solidFill>
                  <a:schemeClr val="bg1"/>
                </a:solidFill>
              </a:rPr>
              <a:t>“</a:t>
            </a:r>
            <a:r>
              <a:rPr lang="en-US" sz="3200" dirty="0">
                <a:solidFill>
                  <a:schemeClr val="bg1"/>
                </a:solidFill>
              </a:rPr>
              <a:t>Therefore go and make </a:t>
            </a:r>
            <a:r>
              <a:rPr lang="en-US" sz="3200" dirty="0" smtClean="0">
                <a:solidFill>
                  <a:schemeClr val="bg1"/>
                </a:solidFill>
              </a:rPr>
              <a:t>		disciples </a:t>
            </a:r>
            <a:r>
              <a:rPr lang="en-US" sz="3200" dirty="0">
                <a:solidFill>
                  <a:schemeClr val="bg1"/>
                </a:solidFill>
              </a:rPr>
              <a:t>of all nations, baptizing </a:t>
            </a:r>
            <a:endParaRPr lang="en-US" sz="3200" dirty="0" smtClean="0">
              <a:solidFill>
                <a:schemeClr val="bg1"/>
              </a:solidFill>
            </a:endParaRPr>
          </a:p>
          <a:p>
            <a:pPr lvl="0"/>
            <a:r>
              <a:rPr lang="en-US" sz="3200" dirty="0">
                <a:solidFill>
                  <a:schemeClr val="bg1"/>
                </a:solidFill>
              </a:rPr>
              <a:t>	</a:t>
            </a:r>
            <a:r>
              <a:rPr lang="en-US" sz="3200" dirty="0" smtClean="0">
                <a:solidFill>
                  <a:schemeClr val="bg1"/>
                </a:solidFill>
              </a:rPr>
              <a:t>	them </a:t>
            </a:r>
            <a:r>
              <a:rPr lang="en-US" sz="3200" dirty="0">
                <a:solidFill>
                  <a:schemeClr val="bg1"/>
                </a:solidFill>
              </a:rPr>
              <a:t>in the name of the Father </a:t>
            </a:r>
          </a:p>
          <a:p>
            <a:pPr lvl="0"/>
            <a:r>
              <a:rPr lang="en-US" sz="3200" dirty="0" smtClean="0">
                <a:solidFill>
                  <a:schemeClr val="bg1"/>
                </a:solidFill>
              </a:rPr>
              <a:t>		and </a:t>
            </a:r>
            <a:r>
              <a:rPr lang="en-US" sz="3200" dirty="0">
                <a:solidFill>
                  <a:schemeClr val="bg1"/>
                </a:solidFill>
              </a:rPr>
              <a:t>the Son and the Holy Spirit, </a:t>
            </a:r>
            <a:endParaRPr lang="en-US" sz="3200" dirty="0" smtClean="0">
              <a:solidFill>
                <a:schemeClr val="bg1"/>
              </a:solidFill>
            </a:endParaRPr>
          </a:p>
          <a:p>
            <a:pPr lvl="0"/>
            <a:r>
              <a:rPr lang="en-US" sz="3200" dirty="0">
                <a:solidFill>
                  <a:schemeClr val="bg1"/>
                </a:solidFill>
              </a:rPr>
              <a:t>	</a:t>
            </a:r>
            <a:r>
              <a:rPr lang="en-US" sz="3200" dirty="0" smtClean="0">
                <a:solidFill>
                  <a:schemeClr val="bg1"/>
                </a:solidFill>
              </a:rPr>
              <a:t>	teaching </a:t>
            </a:r>
            <a:r>
              <a:rPr lang="en-US" sz="3200" dirty="0">
                <a:solidFill>
                  <a:schemeClr val="bg1"/>
                </a:solidFill>
              </a:rPr>
              <a:t>them to obey everything </a:t>
            </a:r>
            <a:endParaRPr lang="en-US" sz="3200" dirty="0" smtClean="0">
              <a:solidFill>
                <a:schemeClr val="bg1"/>
              </a:solidFill>
            </a:endParaRPr>
          </a:p>
          <a:p>
            <a:pPr lvl="0"/>
            <a:r>
              <a:rPr lang="en-US" sz="3200" dirty="0">
                <a:solidFill>
                  <a:schemeClr val="bg1"/>
                </a:solidFill>
              </a:rPr>
              <a:t>	</a:t>
            </a:r>
            <a:r>
              <a:rPr lang="en-US" sz="3200" dirty="0" smtClean="0">
                <a:solidFill>
                  <a:schemeClr val="bg1"/>
                </a:solidFill>
              </a:rPr>
              <a:t>	I </a:t>
            </a:r>
            <a:r>
              <a:rPr lang="en-US" sz="3200" dirty="0">
                <a:solidFill>
                  <a:schemeClr val="bg1"/>
                </a:solidFill>
              </a:rPr>
              <a:t>have commanded you.”</a:t>
            </a:r>
          </a:p>
        </p:txBody>
      </p:sp>
      <p:cxnSp>
        <p:nvCxnSpPr>
          <p:cNvPr id="4" name="Straight Arrow Connector 3"/>
          <p:cNvCxnSpPr/>
          <p:nvPr/>
        </p:nvCxnSpPr>
        <p:spPr>
          <a:xfrm>
            <a:off x="1861750" y="3847070"/>
            <a:ext cx="588142" cy="17299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030097" y="3847070"/>
            <a:ext cx="1252152" cy="17299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307370"/>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524315"/>
          </a:xfrm>
          <a:prstGeom prst="rect">
            <a:avLst/>
          </a:prstGeom>
          <a:noFill/>
        </p:spPr>
        <p:txBody>
          <a:bodyPr wrap="square" rtlCol="0">
            <a:spAutoFit/>
          </a:bodyPr>
          <a:lstStyle/>
          <a:p>
            <a:pPr lvl="0"/>
            <a:r>
              <a:rPr lang="en-US" sz="3200" dirty="0">
                <a:solidFill>
                  <a:schemeClr val="bg1"/>
                </a:solidFill>
              </a:rPr>
              <a:t>Genesis 1.27-28a NET:  God created humankind in his </a:t>
            </a:r>
            <a:r>
              <a:rPr lang="en-US" sz="3200" dirty="0" smtClean="0">
                <a:solidFill>
                  <a:schemeClr val="bg1"/>
                </a:solidFill>
              </a:rPr>
              <a:t>		own </a:t>
            </a:r>
            <a:r>
              <a:rPr lang="en-US" sz="3200" dirty="0">
                <a:solidFill>
                  <a:schemeClr val="bg1"/>
                </a:solidFill>
              </a:rPr>
              <a:t>image, in the image of God he created </a:t>
            </a:r>
            <a:r>
              <a:rPr lang="en-US" sz="3200" dirty="0" smtClean="0">
                <a:solidFill>
                  <a:schemeClr val="bg1"/>
                </a:solidFill>
              </a:rPr>
              <a:t>		them</a:t>
            </a:r>
            <a:r>
              <a:rPr lang="en-US" sz="3200" dirty="0">
                <a:solidFill>
                  <a:schemeClr val="bg1"/>
                </a:solidFill>
              </a:rPr>
              <a:t>, male and female he created them.  </a:t>
            </a:r>
            <a:r>
              <a:rPr lang="en-US" sz="3200" dirty="0" smtClean="0">
                <a:solidFill>
                  <a:schemeClr val="bg1"/>
                </a:solidFill>
              </a:rPr>
              <a:t>		God </a:t>
            </a:r>
            <a:r>
              <a:rPr lang="en-US" sz="3200" dirty="0">
                <a:solidFill>
                  <a:schemeClr val="bg1"/>
                </a:solidFill>
              </a:rPr>
              <a:t>blessed them and said to them, “Be </a:t>
            </a:r>
            <a:r>
              <a:rPr lang="en-US" sz="3200" dirty="0" smtClean="0">
                <a:solidFill>
                  <a:schemeClr val="bg1"/>
                </a:solidFill>
              </a:rPr>
              <a:t>		fruitful </a:t>
            </a:r>
            <a:r>
              <a:rPr lang="en-US" sz="3200" dirty="0">
                <a:solidFill>
                  <a:schemeClr val="bg1"/>
                </a:solidFill>
              </a:rPr>
              <a:t>and </a:t>
            </a:r>
            <a:endParaRPr lang="en-US" sz="3200" dirty="0" smtClean="0">
              <a:solidFill>
                <a:schemeClr val="bg1"/>
              </a:solidFill>
            </a:endParaRPr>
          </a:p>
          <a:p>
            <a:pPr lvl="0"/>
            <a:r>
              <a:rPr lang="en-US" sz="3200" dirty="0">
                <a:solidFill>
                  <a:schemeClr val="bg1"/>
                </a:solidFill>
              </a:rPr>
              <a:t>	</a:t>
            </a:r>
            <a:r>
              <a:rPr lang="en-US" sz="3200" dirty="0" smtClean="0">
                <a:solidFill>
                  <a:schemeClr val="bg1"/>
                </a:solidFill>
              </a:rPr>
              <a:t>	</a:t>
            </a:r>
            <a:r>
              <a:rPr lang="en-US" sz="3200" dirty="0" smtClean="0">
                <a:solidFill>
                  <a:schemeClr val="bg1"/>
                </a:solidFill>
              </a:rPr>
              <a:t>multiply</a:t>
            </a:r>
            <a:r>
              <a:rPr lang="en-US" sz="3200" dirty="0">
                <a:solidFill>
                  <a:schemeClr val="bg1"/>
                </a:solidFill>
              </a:rPr>
              <a:t>! </a:t>
            </a:r>
            <a:endParaRPr lang="en-US" sz="3200" dirty="0" smtClean="0">
              <a:solidFill>
                <a:schemeClr val="bg1"/>
              </a:solidFill>
            </a:endParaRPr>
          </a:p>
          <a:p>
            <a:pPr lvl="0"/>
            <a:r>
              <a:rPr lang="en-US" sz="3200" dirty="0">
                <a:solidFill>
                  <a:schemeClr val="bg1"/>
                </a:solidFill>
              </a:rPr>
              <a:t>	</a:t>
            </a:r>
            <a:r>
              <a:rPr lang="en-US" sz="3200" dirty="0" smtClean="0">
                <a:solidFill>
                  <a:schemeClr val="bg1"/>
                </a:solidFill>
              </a:rPr>
              <a:t>	</a:t>
            </a:r>
            <a:r>
              <a:rPr lang="en-US" sz="3200" dirty="0" smtClean="0">
                <a:solidFill>
                  <a:schemeClr val="bg1"/>
                </a:solidFill>
              </a:rPr>
              <a:t>Fill </a:t>
            </a:r>
            <a:r>
              <a:rPr lang="en-US" sz="3200" dirty="0">
                <a:solidFill>
                  <a:schemeClr val="bg1"/>
                </a:solidFill>
              </a:rPr>
              <a:t>the </a:t>
            </a:r>
            <a:endParaRPr lang="en-US" sz="3200" dirty="0" smtClean="0">
              <a:solidFill>
                <a:schemeClr val="bg1"/>
              </a:solidFill>
            </a:endParaRPr>
          </a:p>
          <a:p>
            <a:pPr lvl="0"/>
            <a:r>
              <a:rPr lang="en-US" sz="3200" dirty="0">
                <a:solidFill>
                  <a:schemeClr val="bg1"/>
                </a:solidFill>
              </a:rPr>
              <a:t>	</a:t>
            </a:r>
            <a:r>
              <a:rPr lang="en-US" sz="3200" dirty="0" smtClean="0">
                <a:solidFill>
                  <a:schemeClr val="bg1"/>
                </a:solidFill>
              </a:rPr>
              <a:t>	</a:t>
            </a:r>
            <a:r>
              <a:rPr lang="en-US" sz="3200" dirty="0" smtClean="0">
                <a:solidFill>
                  <a:schemeClr val="bg1"/>
                </a:solidFill>
              </a:rPr>
              <a:t>earth and</a:t>
            </a:r>
          </a:p>
          <a:p>
            <a:pPr lvl="0"/>
            <a:r>
              <a:rPr lang="en-US" sz="3200" dirty="0">
                <a:solidFill>
                  <a:schemeClr val="bg1"/>
                </a:solidFill>
              </a:rPr>
              <a:t>	</a:t>
            </a:r>
            <a:r>
              <a:rPr lang="en-US" sz="3200" dirty="0" smtClean="0">
                <a:solidFill>
                  <a:schemeClr val="bg1"/>
                </a:solidFill>
              </a:rPr>
              <a:t>	</a:t>
            </a:r>
            <a:r>
              <a:rPr lang="en-US" sz="3200" dirty="0" smtClean="0">
                <a:solidFill>
                  <a:schemeClr val="bg1"/>
                </a:solidFill>
              </a:rPr>
              <a:t>subdue </a:t>
            </a:r>
            <a:r>
              <a:rPr lang="en-US" sz="3200" dirty="0">
                <a:solidFill>
                  <a:schemeClr val="bg1"/>
                </a:solidFill>
              </a:rPr>
              <a:t>it!”</a:t>
            </a:r>
          </a:p>
        </p:txBody>
      </p:sp>
      <p:grpSp>
        <p:nvGrpSpPr>
          <p:cNvPr id="4" name="Group 40"/>
          <p:cNvGrpSpPr/>
          <p:nvPr/>
        </p:nvGrpSpPr>
        <p:grpSpPr>
          <a:xfrm>
            <a:off x="0" y="613024"/>
            <a:ext cx="1861751" cy="6244976"/>
            <a:chOff x="76200" y="381000"/>
            <a:chExt cx="1752600" cy="5867400"/>
          </a:xfrm>
        </p:grpSpPr>
        <p:grpSp>
          <p:nvGrpSpPr>
            <p:cNvPr id="5" name="Group 10"/>
            <p:cNvGrpSpPr/>
            <p:nvPr/>
          </p:nvGrpSpPr>
          <p:grpSpPr>
            <a:xfrm>
              <a:off x="76200" y="381000"/>
              <a:ext cx="1752600" cy="5867400"/>
              <a:chOff x="304800" y="381000"/>
              <a:chExt cx="1752600" cy="5867400"/>
            </a:xfrm>
          </p:grpSpPr>
          <p:sp>
            <p:nvSpPr>
              <p:cNvPr id="8" name="Oval 7"/>
              <p:cNvSpPr/>
              <p:nvPr/>
            </p:nvSpPr>
            <p:spPr>
              <a:xfrm>
                <a:off x="304800" y="3810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rPr>
                  <a:t>God</a:t>
                </a:r>
              </a:p>
            </p:txBody>
          </p:sp>
          <p:sp>
            <p:nvSpPr>
              <p:cNvPr id="9" name="Oval 8"/>
              <p:cNvSpPr/>
              <p:nvPr/>
            </p:nvSpPr>
            <p:spPr>
              <a:xfrm>
                <a:off x="304800" y="24384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Family</a:t>
                </a:r>
                <a:endParaRPr lang="en-US" sz="2800" b="1" dirty="0">
                  <a:solidFill>
                    <a:prstClr val="black"/>
                  </a:solidFill>
                </a:endParaRPr>
              </a:p>
            </p:txBody>
          </p:sp>
          <p:sp>
            <p:nvSpPr>
              <p:cNvPr id="10" name="Oval 9"/>
              <p:cNvSpPr/>
              <p:nvPr/>
            </p:nvSpPr>
            <p:spPr>
              <a:xfrm>
                <a:off x="304800" y="4495800"/>
                <a:ext cx="1752600" cy="1752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dirty="0" smtClean="0">
                    <a:solidFill>
                      <a:prstClr val="black"/>
                    </a:solidFill>
                  </a:rPr>
                  <a:t>Creation</a:t>
                </a:r>
                <a:endParaRPr lang="en-US" sz="2800" b="1" dirty="0">
                  <a:solidFill>
                    <a:prstClr val="black"/>
                  </a:solidFill>
                </a:endParaRPr>
              </a:p>
            </p:txBody>
          </p:sp>
        </p:grpSp>
        <p:sp>
          <p:nvSpPr>
            <p:cNvPr id="6" name="Rectangle 14"/>
            <p:cNvSpPr>
              <a:spLocks noChangeArrowheads="1"/>
            </p:cNvSpPr>
            <p:nvPr/>
          </p:nvSpPr>
          <p:spPr bwMode="auto">
            <a:xfrm>
              <a:off x="838200" y="21336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sp>
          <p:nvSpPr>
            <p:cNvPr id="7" name="Rectangle 6"/>
            <p:cNvSpPr>
              <a:spLocks noChangeArrowheads="1"/>
            </p:cNvSpPr>
            <p:nvPr/>
          </p:nvSpPr>
          <p:spPr bwMode="auto">
            <a:xfrm>
              <a:off x="838200" y="4191000"/>
              <a:ext cx="228600" cy="3048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solidFill>
                  <a:prstClr val="black"/>
                </a:solidFill>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3999" t="11992" r="17000" b="16003"/>
          <a:stretch/>
        </p:blipFill>
        <p:spPr>
          <a:xfrm>
            <a:off x="3892492" y="2051534"/>
            <a:ext cx="5251508" cy="4806465"/>
          </a:xfrm>
          <a:prstGeom prst="rect">
            <a:avLst/>
          </a:prstGeom>
        </p:spPr>
      </p:pic>
    </p:spTree>
    <p:extLst>
      <p:ext uri="{BB962C8B-B14F-4D97-AF65-F5344CB8AC3E}">
        <p14:creationId xmlns:p14="http://schemas.microsoft.com/office/powerpoint/2010/main" val="225876251"/>
      </p:ext>
    </p:extLst>
  </p:cSld>
  <p:clrMapOvr>
    <a:masterClrMapping/>
  </p:clrMapOvr>
  <mc:AlternateContent xmlns:mc="http://schemas.openxmlformats.org/markup-compatibility/2006">
    <mc:Choice xmlns:p14="http://schemas.microsoft.com/office/powerpoint/2010/main" Requires="p14">
      <p:transition spd="slow" p14:dur="2000">
        <p:wipe dir="d"/>
      </p:transition>
    </mc:Choice>
    <mc:Fallback>
      <p:transition spd="slow">
        <p:wipe di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TotalTime>
  <Words>951</Words>
  <Application>Microsoft Office PowerPoint</Application>
  <PresentationFormat>On-screen Show (4:3)</PresentationFormat>
  <Paragraphs>157</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23</cp:revision>
  <dcterms:created xsi:type="dcterms:W3CDTF">2016-05-03T14:43:28Z</dcterms:created>
  <dcterms:modified xsi:type="dcterms:W3CDTF">2016-05-05T19:48:15Z</dcterms:modified>
</cp:coreProperties>
</file>